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1" r:id="rId3"/>
    <p:sldId id="257" r:id="rId4"/>
    <p:sldId id="258" r:id="rId5"/>
    <p:sldId id="259" r:id="rId6"/>
    <p:sldId id="260" r:id="rId7"/>
    <p:sldId id="262" r:id="rId8"/>
    <p:sldId id="263" r:id="rId9"/>
    <p:sldId id="265" r:id="rId10"/>
    <p:sldId id="264" r:id="rId11"/>
    <p:sldId id="266" r:id="rId12"/>
    <p:sldId id="269" r:id="rId13"/>
    <p:sldId id="261" r:id="rId14"/>
    <p:sldId id="27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6874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9500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16456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0512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3660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87117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0082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3176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68843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2552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2245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156082396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8C5A24-0D67-4D91-A8AB-79267D9C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purple chromosome design">
            <a:extLst>
              <a:ext uri="{FF2B5EF4-FFF2-40B4-BE49-F238E27FC236}">
                <a16:creationId xmlns:a16="http://schemas.microsoft.com/office/drawing/2014/main" id="{A01F88ED-043D-FEC6-3547-42C7BE88C840}"/>
              </a:ext>
            </a:extLst>
          </p:cNvPr>
          <p:cNvPicPr>
            <a:picLocks noChangeAspect="1"/>
          </p:cNvPicPr>
          <p:nvPr/>
        </p:nvPicPr>
        <p:blipFill rotWithShape="1">
          <a:blip r:embed="rId2"/>
          <a:srcRect t="21974" b="21776"/>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677F3-6F74-4722-0CE2-F9DC4EB8C86B}"/>
              </a:ext>
            </a:extLst>
          </p:cNvPr>
          <p:cNvSpPr>
            <a:spLocks noGrp="1"/>
          </p:cNvSpPr>
          <p:nvPr>
            <p:ph type="ctrTitle"/>
          </p:nvPr>
        </p:nvSpPr>
        <p:spPr>
          <a:xfrm>
            <a:off x="647699" y="1327354"/>
            <a:ext cx="10860809" cy="3435145"/>
          </a:xfrm>
        </p:spPr>
        <p:txBody>
          <a:bodyPr>
            <a:normAutofit/>
          </a:bodyPr>
          <a:lstStyle/>
          <a:p>
            <a:r>
              <a:rPr lang="en-US" sz="4800" dirty="0"/>
              <a:t>Post Quantum Cryptography</a:t>
            </a:r>
          </a:p>
        </p:txBody>
      </p:sp>
      <p:sp>
        <p:nvSpPr>
          <p:cNvPr id="3" name="Subtitle 2">
            <a:extLst>
              <a:ext uri="{FF2B5EF4-FFF2-40B4-BE49-F238E27FC236}">
                <a16:creationId xmlns:a16="http://schemas.microsoft.com/office/drawing/2014/main" id="{9509F833-B1DC-8437-DD53-EE5706B32594}"/>
              </a:ext>
            </a:extLst>
          </p:cNvPr>
          <p:cNvSpPr>
            <a:spLocks noGrp="1"/>
          </p:cNvSpPr>
          <p:nvPr>
            <p:ph type="subTitle" idx="1"/>
          </p:nvPr>
        </p:nvSpPr>
        <p:spPr>
          <a:xfrm>
            <a:off x="647700" y="5075227"/>
            <a:ext cx="5448299" cy="1135073"/>
          </a:xfrm>
        </p:spPr>
        <p:txBody>
          <a:bodyPr>
            <a:normAutofit/>
          </a:bodyPr>
          <a:lstStyle/>
          <a:p>
            <a:r>
              <a:rPr lang="en-US" dirty="0">
                <a:solidFill>
                  <a:srgbClr val="FFFFFF"/>
                </a:solidFill>
              </a:rPr>
              <a:t>By Brandon LaPointe</a:t>
            </a:r>
          </a:p>
        </p:txBody>
      </p:sp>
      <p:sp>
        <p:nvSpPr>
          <p:cNvPr id="5" name="Date Placeholder 3">
            <a:extLst>
              <a:ext uri="{FF2B5EF4-FFF2-40B4-BE49-F238E27FC236}">
                <a16:creationId xmlns:a16="http://schemas.microsoft.com/office/drawing/2014/main" id="{872EEBAF-5484-1B82-201C-0CA1984EEF9B}"/>
              </a:ext>
            </a:extLst>
          </p:cNvPr>
          <p:cNvSpPr>
            <a:spLocks noGrp="1"/>
          </p:cNvSpPr>
          <p:nvPr>
            <p:ph type="dt" sz="half" idx="10"/>
          </p:nvPr>
        </p:nvSpPr>
        <p:spPr>
          <a:xfrm>
            <a:off x="647699" y="5627687"/>
            <a:ext cx="3006492" cy="365125"/>
          </a:xfrm>
        </p:spPr>
        <p:txBody>
          <a:bodyPr>
            <a:normAutofit/>
          </a:bodyPr>
          <a:lstStyle/>
          <a:p>
            <a:pPr>
              <a:spcAft>
                <a:spcPts val="600"/>
              </a:spcAft>
            </a:pPr>
            <a:fld id="{85E8DAB6-4768-4B6F-86B0-EB9BDF480EE3}" type="datetime1">
              <a:rPr lang="en-US" smtClean="0">
                <a:solidFill>
                  <a:srgbClr val="FFFFFF"/>
                </a:solidFill>
              </a:rPr>
              <a:pPr>
                <a:spcAft>
                  <a:spcPts val="600"/>
                </a:spcAft>
              </a:pPr>
              <a:t>5/2/2023</a:t>
            </a:fld>
            <a:endParaRPr lang="en-US" dirty="0">
              <a:solidFill>
                <a:srgbClr val="FFFFFF"/>
              </a:solidFill>
            </a:endParaRPr>
          </a:p>
        </p:txBody>
      </p:sp>
    </p:spTree>
    <p:extLst>
      <p:ext uri="{BB962C8B-B14F-4D97-AF65-F5344CB8AC3E}">
        <p14:creationId xmlns:p14="http://schemas.microsoft.com/office/powerpoint/2010/main" val="199861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2349-6BF5-5E81-362E-9CFD8B147C96}"/>
              </a:ext>
            </a:extLst>
          </p:cNvPr>
          <p:cNvSpPr>
            <a:spLocks noGrp="1"/>
          </p:cNvSpPr>
          <p:nvPr>
            <p:ph type="title"/>
          </p:nvPr>
        </p:nvSpPr>
        <p:spPr/>
        <p:txBody>
          <a:bodyPr>
            <a:normAutofit fontScale="90000"/>
          </a:bodyPr>
          <a:lstStyle/>
          <a:p>
            <a:r>
              <a:rPr lang="en-US" dirty="0"/>
              <a:t>Implementing McEliece using bouncy castle in java</a:t>
            </a:r>
          </a:p>
        </p:txBody>
      </p:sp>
      <p:sp>
        <p:nvSpPr>
          <p:cNvPr id="3" name="Content Placeholder 2">
            <a:extLst>
              <a:ext uri="{FF2B5EF4-FFF2-40B4-BE49-F238E27FC236}">
                <a16:creationId xmlns:a16="http://schemas.microsoft.com/office/drawing/2014/main" id="{06EA4F16-6235-9273-BB25-C09992B37CAC}"/>
              </a:ext>
            </a:extLst>
          </p:cNvPr>
          <p:cNvSpPr>
            <a:spLocks noGrp="1"/>
          </p:cNvSpPr>
          <p:nvPr>
            <p:ph idx="1"/>
          </p:nvPr>
        </p:nvSpPr>
        <p:spPr/>
        <p:txBody>
          <a:bodyPr>
            <a:normAutofit lnSpcReduction="10000"/>
          </a:bodyPr>
          <a:lstStyle/>
          <a:p>
            <a:r>
              <a:rPr lang="en-US" dirty="0">
                <a:latin typeface="Söhne"/>
              </a:rPr>
              <a:t>Bouncy Castle is an open-source cryptography library for Java, .NET, and C# developers.</a:t>
            </a:r>
          </a:p>
          <a:p>
            <a:r>
              <a:rPr lang="en-US" dirty="0">
                <a:latin typeface="Söhne"/>
              </a:rPr>
              <a:t>This library supports a wide variety of cryptographic algorithms and secure protocols such as </a:t>
            </a:r>
            <a:r>
              <a:rPr lang="en-US" b="0" i="0" dirty="0">
                <a:effectLst/>
                <a:latin typeface="Söhne"/>
              </a:rPr>
              <a:t>symmetric and asymmetric key cryptography, hash functions, digital signature algorithms, and X.509 certificates.</a:t>
            </a:r>
          </a:p>
          <a:p>
            <a:r>
              <a:rPr lang="en-US" dirty="0">
                <a:latin typeface="Söhne"/>
              </a:rPr>
              <a:t>Using the Bouncy Castle library, I was able to implement the McEliece cryptosystem into Java as simply as I could to demonstrate an encryption and decryption process of a hard coded string variable in two ways: </a:t>
            </a:r>
          </a:p>
          <a:p>
            <a:pPr lvl="1"/>
            <a:r>
              <a:rPr lang="en-US" dirty="0">
                <a:latin typeface="Söhne"/>
              </a:rPr>
              <a:t>Using default parameters of m, the number of parity-check bits, and t, the max number of errors that can be corrected, to generate the public and private keys.</a:t>
            </a:r>
          </a:p>
          <a:p>
            <a:pPr lvl="1"/>
            <a:r>
              <a:rPr lang="en-US" dirty="0">
                <a:latin typeface="Söhne"/>
              </a:rPr>
              <a:t>Using hard-coded parameters of m and t to test the effects of variations of the two parameters.</a:t>
            </a:r>
          </a:p>
        </p:txBody>
      </p:sp>
    </p:spTree>
    <p:extLst>
      <p:ext uri="{BB962C8B-B14F-4D97-AF65-F5344CB8AC3E}">
        <p14:creationId xmlns:p14="http://schemas.microsoft.com/office/powerpoint/2010/main" val="243707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2349-6BF5-5E81-362E-9CFD8B147C96}"/>
              </a:ext>
            </a:extLst>
          </p:cNvPr>
          <p:cNvSpPr>
            <a:spLocks noGrp="1"/>
          </p:cNvSpPr>
          <p:nvPr>
            <p:ph type="title"/>
          </p:nvPr>
        </p:nvSpPr>
        <p:spPr>
          <a:xfrm>
            <a:off x="647997" y="103058"/>
            <a:ext cx="10625229" cy="811342"/>
          </a:xfrm>
        </p:spPr>
        <p:txBody>
          <a:bodyPr>
            <a:normAutofit fontScale="90000"/>
          </a:bodyPr>
          <a:lstStyle/>
          <a:p>
            <a:r>
              <a:rPr lang="en-US" dirty="0"/>
              <a:t>Java code test Results &amp; Conclusions</a:t>
            </a:r>
          </a:p>
        </p:txBody>
      </p:sp>
      <p:sp>
        <p:nvSpPr>
          <p:cNvPr id="3" name="Content Placeholder 2">
            <a:extLst>
              <a:ext uri="{FF2B5EF4-FFF2-40B4-BE49-F238E27FC236}">
                <a16:creationId xmlns:a16="http://schemas.microsoft.com/office/drawing/2014/main" id="{06EA4F16-6235-9273-BB25-C09992B37CAC}"/>
              </a:ext>
            </a:extLst>
          </p:cNvPr>
          <p:cNvSpPr>
            <a:spLocks noGrp="1"/>
          </p:cNvSpPr>
          <p:nvPr>
            <p:ph idx="1"/>
          </p:nvPr>
        </p:nvSpPr>
        <p:spPr>
          <a:xfrm>
            <a:off x="785572" y="1397479"/>
            <a:ext cx="10620855" cy="4873925"/>
          </a:xfrm>
        </p:spPr>
        <p:txBody>
          <a:bodyPr>
            <a:normAutofit fontScale="85000" lnSpcReduction="10000"/>
          </a:bodyPr>
          <a:lstStyle/>
          <a:p>
            <a:r>
              <a:rPr lang="en-US" dirty="0">
                <a:latin typeface="Söhne"/>
              </a:rPr>
              <a:t>As </a:t>
            </a:r>
            <a:r>
              <a:rPr lang="en-US" i="1" dirty="0">
                <a:latin typeface="Söhne"/>
              </a:rPr>
              <a:t>m</a:t>
            </a:r>
            <a:r>
              <a:rPr lang="en-US" dirty="0">
                <a:latin typeface="Söhne"/>
              </a:rPr>
              <a:t> increases with a fixed </a:t>
            </a:r>
            <a:r>
              <a:rPr lang="en-US" i="1" dirty="0">
                <a:latin typeface="Söhne"/>
              </a:rPr>
              <a:t>t</a:t>
            </a:r>
            <a:r>
              <a:rPr lang="en-US" dirty="0">
                <a:latin typeface="Söhne"/>
              </a:rPr>
              <a:t> value:</a:t>
            </a:r>
          </a:p>
          <a:p>
            <a:pPr lvl="1"/>
            <a:r>
              <a:rPr lang="en-US" dirty="0">
                <a:latin typeface="Söhne"/>
              </a:rPr>
              <a:t>The runtime, generator matrix size, codeword length, and field polynomial size all were positively correlated to the value of m.</a:t>
            </a:r>
          </a:p>
          <a:p>
            <a:pPr lvl="2"/>
            <a:r>
              <a:rPr lang="en-US" dirty="0">
                <a:latin typeface="Söhne"/>
              </a:rPr>
              <a:t>The codeword length doubled in size with each incrementation of </a:t>
            </a:r>
            <a:r>
              <a:rPr lang="en-US" i="1" dirty="0">
                <a:latin typeface="Söhne"/>
              </a:rPr>
              <a:t>m</a:t>
            </a:r>
            <a:r>
              <a:rPr lang="en-US" dirty="0">
                <a:latin typeface="Söhne"/>
              </a:rPr>
              <a:t>.</a:t>
            </a:r>
          </a:p>
          <a:p>
            <a:r>
              <a:rPr lang="en-US" dirty="0">
                <a:latin typeface="Söhne"/>
              </a:rPr>
              <a:t>As </a:t>
            </a:r>
            <a:r>
              <a:rPr lang="en-US" i="1" dirty="0">
                <a:latin typeface="Söhne"/>
              </a:rPr>
              <a:t>t</a:t>
            </a:r>
            <a:r>
              <a:rPr lang="en-US" dirty="0">
                <a:latin typeface="Söhne"/>
              </a:rPr>
              <a:t> increases with a fixed </a:t>
            </a:r>
            <a:r>
              <a:rPr lang="en-US" i="1" dirty="0">
                <a:latin typeface="Söhne"/>
              </a:rPr>
              <a:t>m</a:t>
            </a:r>
            <a:r>
              <a:rPr lang="en-US" dirty="0">
                <a:latin typeface="Söhne"/>
              </a:rPr>
              <a:t> value:</a:t>
            </a:r>
          </a:p>
          <a:p>
            <a:pPr lvl="1"/>
            <a:r>
              <a:rPr lang="en-US" dirty="0">
                <a:latin typeface="Söhne"/>
              </a:rPr>
              <a:t>The runtime and value of </a:t>
            </a:r>
            <a:r>
              <a:rPr lang="en-US" i="1" dirty="0">
                <a:latin typeface="Söhne"/>
              </a:rPr>
              <a:t>t</a:t>
            </a:r>
            <a:r>
              <a:rPr lang="en-US" dirty="0">
                <a:latin typeface="Söhne"/>
              </a:rPr>
              <a:t> were positively correlated while codeword length and field polynomial size remained the same.</a:t>
            </a:r>
          </a:p>
          <a:p>
            <a:pPr lvl="1"/>
            <a:r>
              <a:rPr lang="en-US" dirty="0">
                <a:latin typeface="Söhne"/>
              </a:rPr>
              <a:t>As </a:t>
            </a:r>
            <a:r>
              <a:rPr lang="en-US" i="1" dirty="0">
                <a:latin typeface="Söhne"/>
              </a:rPr>
              <a:t>t </a:t>
            </a:r>
            <a:r>
              <a:rPr lang="en-US" dirty="0">
                <a:latin typeface="Söhne"/>
              </a:rPr>
              <a:t>was incremented by 5, the generator matrix size slightly decreased.</a:t>
            </a:r>
          </a:p>
          <a:p>
            <a:r>
              <a:rPr lang="en-US" dirty="0">
                <a:latin typeface="Söhne"/>
              </a:rPr>
              <a:t>The parameters </a:t>
            </a:r>
            <a:r>
              <a:rPr lang="en-US" i="1" dirty="0">
                <a:latin typeface="Söhne"/>
              </a:rPr>
              <a:t>m</a:t>
            </a:r>
            <a:r>
              <a:rPr lang="en-US" dirty="0">
                <a:latin typeface="Söhne"/>
              </a:rPr>
              <a:t> and </a:t>
            </a:r>
            <a:r>
              <a:rPr lang="en-US" i="1" dirty="0">
                <a:latin typeface="Söhne"/>
              </a:rPr>
              <a:t>t</a:t>
            </a:r>
            <a:r>
              <a:rPr lang="en-US" dirty="0">
                <a:latin typeface="Söhne"/>
              </a:rPr>
              <a:t> help determine the security and efficiency of the McEliece cryptosystem.</a:t>
            </a:r>
          </a:p>
          <a:p>
            <a:pPr lvl="1"/>
            <a:r>
              <a:rPr lang="en-US" dirty="0">
                <a:latin typeface="Söhne"/>
              </a:rPr>
              <a:t>A larger value of </a:t>
            </a:r>
            <a:r>
              <a:rPr lang="en-US" i="1" dirty="0">
                <a:latin typeface="Söhne"/>
              </a:rPr>
              <a:t>m</a:t>
            </a:r>
            <a:r>
              <a:rPr lang="en-US" dirty="0">
                <a:latin typeface="Söhne"/>
              </a:rPr>
              <a:t> leads to stronger security against attacks such as information set decoding but also requires significantly more computational resources as </a:t>
            </a:r>
            <a:r>
              <a:rPr lang="en-US" i="1" dirty="0">
                <a:latin typeface="Söhne"/>
              </a:rPr>
              <a:t>m</a:t>
            </a:r>
            <a:r>
              <a:rPr lang="en-US" dirty="0">
                <a:latin typeface="Söhne"/>
              </a:rPr>
              <a:t> increases.</a:t>
            </a:r>
          </a:p>
          <a:p>
            <a:pPr lvl="1"/>
            <a:r>
              <a:rPr lang="en-US" dirty="0">
                <a:latin typeface="Söhne"/>
              </a:rPr>
              <a:t>A larger value of </a:t>
            </a:r>
            <a:r>
              <a:rPr lang="en-US" i="1" dirty="0">
                <a:latin typeface="Söhne"/>
              </a:rPr>
              <a:t>t</a:t>
            </a:r>
            <a:r>
              <a:rPr lang="en-US" dirty="0">
                <a:latin typeface="Söhne"/>
              </a:rPr>
              <a:t> provides better error-correcting capability with a slight increase in computational resources as </a:t>
            </a:r>
            <a:r>
              <a:rPr lang="en-US" i="1" dirty="0">
                <a:latin typeface="Söhne"/>
              </a:rPr>
              <a:t>t </a:t>
            </a:r>
            <a:r>
              <a:rPr lang="en-US" dirty="0">
                <a:latin typeface="Söhne"/>
              </a:rPr>
              <a:t>increases which results in an increased security of the system in the following ways: </a:t>
            </a:r>
          </a:p>
          <a:p>
            <a:pPr lvl="2"/>
            <a:r>
              <a:rPr lang="en-US" b="0" i="0" dirty="0">
                <a:effectLst/>
                <a:latin typeface="Söhne"/>
              </a:rPr>
              <a:t>If an attacker can successfully introduce errors that exceed the error correction capability of the system, then the decryption process will fail, and the original message will not be recovered.</a:t>
            </a:r>
          </a:p>
          <a:p>
            <a:pPr lvl="2"/>
            <a:r>
              <a:rPr lang="en-US" dirty="0">
                <a:latin typeface="Söhne"/>
              </a:rPr>
              <a:t>I</a:t>
            </a:r>
            <a:r>
              <a:rPr lang="en-US" b="0" i="0" dirty="0">
                <a:effectLst/>
                <a:latin typeface="Söhne"/>
              </a:rPr>
              <a:t>f an attacker has access to multiple encrypted messages, they may be able to analyze the patterns of errors and deduce information about the private key, which would compromise the security of the system.</a:t>
            </a:r>
          </a:p>
        </p:txBody>
      </p:sp>
    </p:spTree>
    <p:extLst>
      <p:ext uri="{BB962C8B-B14F-4D97-AF65-F5344CB8AC3E}">
        <p14:creationId xmlns:p14="http://schemas.microsoft.com/office/powerpoint/2010/main" val="143481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2349-6BF5-5E81-362E-9CFD8B147C96}"/>
              </a:ext>
            </a:extLst>
          </p:cNvPr>
          <p:cNvSpPr>
            <a:spLocks noGrp="1"/>
          </p:cNvSpPr>
          <p:nvPr>
            <p:ph type="title"/>
          </p:nvPr>
        </p:nvSpPr>
        <p:spPr>
          <a:xfrm>
            <a:off x="647997" y="103058"/>
            <a:ext cx="10625229" cy="811342"/>
          </a:xfrm>
        </p:spPr>
        <p:txBody>
          <a:bodyPr>
            <a:normAutofit/>
          </a:bodyPr>
          <a:lstStyle/>
          <a:p>
            <a:r>
              <a:rPr lang="en-US" dirty="0"/>
              <a:t>test Conclusions Cont...</a:t>
            </a:r>
          </a:p>
        </p:txBody>
      </p:sp>
      <p:sp>
        <p:nvSpPr>
          <p:cNvPr id="3" name="Content Placeholder 2">
            <a:extLst>
              <a:ext uri="{FF2B5EF4-FFF2-40B4-BE49-F238E27FC236}">
                <a16:creationId xmlns:a16="http://schemas.microsoft.com/office/drawing/2014/main" id="{06EA4F16-6235-9273-BB25-C09992B37CAC}"/>
              </a:ext>
            </a:extLst>
          </p:cNvPr>
          <p:cNvSpPr>
            <a:spLocks noGrp="1"/>
          </p:cNvSpPr>
          <p:nvPr>
            <p:ph idx="1"/>
          </p:nvPr>
        </p:nvSpPr>
        <p:spPr>
          <a:xfrm>
            <a:off x="652371" y="1069675"/>
            <a:ext cx="10620855" cy="5512280"/>
          </a:xfrm>
        </p:spPr>
        <p:txBody>
          <a:bodyPr>
            <a:normAutofit fontScale="85000" lnSpcReduction="20000"/>
          </a:bodyPr>
          <a:lstStyle/>
          <a:p>
            <a:r>
              <a:rPr lang="en-US" dirty="0">
                <a:latin typeface="Söhne"/>
              </a:rPr>
              <a:t>To make the McEliece cryptosystem post-quantum secure, the code length and error correction capability would need to be significantly increased: </a:t>
            </a:r>
          </a:p>
          <a:p>
            <a:pPr lvl="1"/>
            <a:r>
              <a:rPr lang="en-US" dirty="0">
                <a:latin typeface="Söhne"/>
              </a:rPr>
              <a:t>Some proposed modifications use codeword lengths of around 10,000 bits or greater with error correction capabilities of several hundred bits.</a:t>
            </a:r>
          </a:p>
          <a:p>
            <a:pPr lvl="1"/>
            <a:r>
              <a:rPr lang="en-US" dirty="0">
                <a:latin typeface="Söhne"/>
              </a:rPr>
              <a:t>From the results, we can see at a codeword length of </a:t>
            </a:r>
            <a:r>
              <a:rPr lang="en-US" i="1" dirty="0">
                <a:latin typeface="Söhne"/>
              </a:rPr>
              <a:t>n</a:t>
            </a:r>
            <a:r>
              <a:rPr lang="en-US" dirty="0">
                <a:latin typeface="Söhne"/>
              </a:rPr>
              <a:t> = 16384, with the error correction capability, </a:t>
            </a:r>
            <a:r>
              <a:rPr lang="en-US" i="1" dirty="0">
                <a:latin typeface="Söhne"/>
              </a:rPr>
              <a:t>t</a:t>
            </a:r>
            <a:r>
              <a:rPr lang="en-US" dirty="0">
                <a:latin typeface="Söhne"/>
              </a:rPr>
              <a:t>, set to a very low setting of 8, the run time for the simple encryption and decryption of the string, “Hello, post-quantum-computing world!”, took around 90 seconds.</a:t>
            </a:r>
          </a:p>
          <a:p>
            <a:pPr lvl="1"/>
            <a:endParaRPr lang="en-US" dirty="0">
              <a:latin typeface="Söhne"/>
            </a:endParaRPr>
          </a:p>
          <a:p>
            <a:pPr lvl="1"/>
            <a:endParaRPr lang="en-US" dirty="0">
              <a:latin typeface="Söhne"/>
            </a:endParaRPr>
          </a:p>
          <a:p>
            <a:pPr marL="457200" lvl="1" indent="0">
              <a:buNone/>
            </a:pPr>
            <a:endParaRPr lang="en-US" dirty="0">
              <a:latin typeface="Söhne"/>
            </a:endParaRPr>
          </a:p>
          <a:p>
            <a:r>
              <a:rPr lang="en-US" dirty="0">
                <a:latin typeface="Söhne"/>
              </a:rPr>
              <a:t>Furthermore, we can see the dramatic increase in time complexity which derives from the limitations of modern-day computing technologies when using the code-based McEliece cryptosystem set to slightly varying levels of security standards.</a:t>
            </a:r>
          </a:p>
          <a:p>
            <a:r>
              <a:rPr lang="en-US" dirty="0">
                <a:latin typeface="Söhne"/>
              </a:rPr>
              <a:t>While this type of system can be extremely secure, the time complexity of the algorithms involved makes it impractical to use until further developments within quantum computing can utilize these cryptosystems to their full potential at speeds more relatable to the current cryptosystems used.</a:t>
            </a:r>
          </a:p>
          <a:p>
            <a:r>
              <a:rPr lang="en-US" dirty="0">
                <a:latin typeface="Söhne"/>
              </a:rPr>
              <a:t>I</a:t>
            </a:r>
            <a:r>
              <a:rPr lang="en-US" b="0" i="0" dirty="0">
                <a:effectLst/>
                <a:latin typeface="Söhne"/>
              </a:rPr>
              <a:t>t is also worth noting that the McEliece cryptosystem is not the only post-quantum secure cryptosystem under development as there are several other PQCs that are being developed and evaluated, each with its own set of advantages and disadvantages.</a:t>
            </a:r>
            <a:endParaRPr lang="en-US" dirty="0">
              <a:latin typeface="Söhne"/>
            </a:endParaRPr>
          </a:p>
          <a:p>
            <a:endParaRPr lang="en-US" dirty="0">
              <a:latin typeface="Söhne"/>
            </a:endParaRPr>
          </a:p>
        </p:txBody>
      </p:sp>
      <p:pic>
        <p:nvPicPr>
          <p:cNvPr id="5" name="Picture 4" descr="A screenshot of a computer&#10;&#10;Description automatically generated with medium confidence">
            <a:extLst>
              <a:ext uri="{FF2B5EF4-FFF2-40B4-BE49-F238E27FC236}">
                <a16:creationId xmlns:a16="http://schemas.microsoft.com/office/drawing/2014/main" id="{EC102491-2075-7EC6-A51F-10441792E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29" y="2691600"/>
            <a:ext cx="5705623" cy="1216166"/>
          </a:xfrm>
          <a:prstGeom prst="rect">
            <a:avLst/>
          </a:prstGeom>
        </p:spPr>
      </p:pic>
    </p:spTree>
    <p:extLst>
      <p:ext uri="{BB962C8B-B14F-4D97-AF65-F5344CB8AC3E}">
        <p14:creationId xmlns:p14="http://schemas.microsoft.com/office/powerpoint/2010/main" val="370503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0B4A-77B1-48BA-B1DA-DA5DCE195046}"/>
              </a:ext>
            </a:extLst>
          </p:cNvPr>
          <p:cNvSpPr>
            <a:spLocks noGrp="1"/>
          </p:cNvSpPr>
          <p:nvPr>
            <p:ph type="title"/>
          </p:nvPr>
        </p:nvSpPr>
        <p:spPr>
          <a:xfrm>
            <a:off x="652371" y="129396"/>
            <a:ext cx="10625229" cy="1009291"/>
          </a:xfrm>
        </p:spPr>
        <p:txBody>
          <a:bodyPr>
            <a:normAutofit fontScale="90000"/>
          </a:bodyPr>
          <a:lstStyle/>
          <a:p>
            <a:pPr algn="ctr"/>
            <a:r>
              <a:rPr lang="en-US" sz="2800" dirty="0"/>
              <a:t>The Challenges halting</a:t>
            </a:r>
            <a:br>
              <a:rPr lang="en-US" sz="2800" dirty="0"/>
            </a:br>
            <a:r>
              <a:rPr lang="en-US" sz="2800" dirty="0"/>
              <a:t>quantum computing</a:t>
            </a:r>
          </a:p>
        </p:txBody>
      </p:sp>
      <p:sp>
        <p:nvSpPr>
          <p:cNvPr id="3" name="Content Placeholder 2">
            <a:extLst>
              <a:ext uri="{FF2B5EF4-FFF2-40B4-BE49-F238E27FC236}">
                <a16:creationId xmlns:a16="http://schemas.microsoft.com/office/drawing/2014/main" id="{56B32ED3-492A-C0B4-1CC4-4BAD6D43483E}"/>
              </a:ext>
            </a:extLst>
          </p:cNvPr>
          <p:cNvSpPr>
            <a:spLocks noGrp="1"/>
          </p:cNvSpPr>
          <p:nvPr>
            <p:ph idx="1"/>
          </p:nvPr>
        </p:nvSpPr>
        <p:spPr>
          <a:xfrm>
            <a:off x="652371" y="1138687"/>
            <a:ext cx="10620855" cy="5589917"/>
          </a:xfrm>
        </p:spPr>
        <p:txBody>
          <a:bodyPr>
            <a:normAutofit/>
          </a:bodyPr>
          <a:lstStyle/>
          <a:p>
            <a:r>
              <a:rPr lang="en-US" sz="1600" b="0" i="0" dirty="0">
                <a:effectLst/>
                <a:latin typeface="Söhne"/>
              </a:rPr>
              <a:t>Despite the ongoing development of quantum computing technology, there are still notable challenges that need to be overcome before we can build larger-scale, fault-tolerant quantum computers that can solve practical problems. These problems include:</a:t>
            </a:r>
          </a:p>
          <a:p>
            <a:pPr algn="l">
              <a:buFont typeface="+mj-lt"/>
              <a:buAutoNum type="arabicPeriod"/>
            </a:pPr>
            <a:r>
              <a:rPr lang="en-US" sz="1600" b="0" i="0" dirty="0">
                <a:effectLst/>
                <a:latin typeface="Söhne"/>
              </a:rPr>
              <a:t>ERROR CORRECTION: </a:t>
            </a:r>
          </a:p>
          <a:p>
            <a:pPr lvl="1"/>
            <a:r>
              <a:rPr lang="en-US" sz="1400" b="0" i="0" dirty="0">
                <a:effectLst/>
                <a:latin typeface="Söhne"/>
              </a:rPr>
              <a:t>Quantum computers are extremely sensitive to noise and errors, requiring reliable error correction techniques for practical use.</a:t>
            </a:r>
          </a:p>
          <a:p>
            <a:pPr algn="l">
              <a:buFont typeface="+mj-lt"/>
              <a:buAutoNum type="arabicPeriod"/>
            </a:pPr>
            <a:r>
              <a:rPr lang="en-US" sz="1600" b="0" i="0" dirty="0">
                <a:effectLst/>
                <a:latin typeface="Söhne"/>
              </a:rPr>
              <a:t>SCALABILITY: </a:t>
            </a:r>
          </a:p>
          <a:p>
            <a:pPr lvl="1"/>
            <a:r>
              <a:rPr lang="en-US" sz="1400" b="0" i="0" dirty="0">
                <a:effectLst/>
                <a:latin typeface="Söhne"/>
              </a:rPr>
              <a:t>Scaling up quantum computers to hundreds or thousands of qubits while maintaining high levels of coherence and low error rates is a major challenge.</a:t>
            </a:r>
          </a:p>
          <a:p>
            <a:pPr algn="l">
              <a:buFont typeface="+mj-lt"/>
              <a:buAutoNum type="arabicPeriod"/>
            </a:pPr>
            <a:r>
              <a:rPr lang="en-US" sz="1600" b="0" i="0" dirty="0">
                <a:effectLst/>
                <a:latin typeface="Söhne"/>
              </a:rPr>
              <a:t>STANDARDS AND PROTOCOLS: </a:t>
            </a:r>
          </a:p>
          <a:p>
            <a:pPr lvl="1"/>
            <a:r>
              <a:rPr lang="en-US" sz="1400" b="0" i="0" dirty="0">
                <a:effectLst/>
                <a:latin typeface="Söhne"/>
              </a:rPr>
              <a:t>Developing standards and protocols for hardware, software, and communication interfaces is necessary for compatibility between other quantum and classical computers.</a:t>
            </a:r>
          </a:p>
          <a:p>
            <a:pPr algn="l">
              <a:buFont typeface="+mj-lt"/>
              <a:buAutoNum type="arabicPeriod"/>
            </a:pPr>
            <a:r>
              <a:rPr lang="en-US" sz="1600" b="0" i="0" dirty="0">
                <a:effectLst/>
                <a:latin typeface="Söhne"/>
              </a:rPr>
              <a:t>OVERALL EXPENSE: </a:t>
            </a:r>
          </a:p>
          <a:p>
            <a:pPr lvl="1"/>
            <a:r>
              <a:rPr lang="en-US" sz="1400" b="0" i="0" dirty="0">
                <a:effectLst/>
                <a:latin typeface="Söhne"/>
              </a:rPr>
              <a:t>Quantum computing comes with immense costs, upwards of $10,000,000-$15,000,000 in some examples, and with it comes the costs of maintaining the systems. Needless to say, it</a:t>
            </a:r>
            <a:r>
              <a:rPr lang="en-US" sz="1400" dirty="0">
                <a:latin typeface="Söhne"/>
              </a:rPr>
              <a:t> will be quite some time before quantum computing is available to the public at a considerable price point.</a:t>
            </a:r>
            <a:endParaRPr lang="en-US" sz="1400" b="0" i="0" dirty="0">
              <a:effectLst/>
              <a:latin typeface="Söhne"/>
            </a:endParaRPr>
          </a:p>
        </p:txBody>
      </p:sp>
    </p:spTree>
    <p:extLst>
      <p:ext uri="{BB962C8B-B14F-4D97-AF65-F5344CB8AC3E}">
        <p14:creationId xmlns:p14="http://schemas.microsoft.com/office/powerpoint/2010/main" val="365830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4A8C83A4-6252-782B-C6D0-CDC55FBAFA01}"/>
              </a:ext>
            </a:extLst>
          </p:cNvPr>
          <p:cNvPicPr>
            <a:picLocks noChangeAspect="1"/>
          </p:cNvPicPr>
          <p:nvPr/>
        </p:nvPicPr>
        <p:blipFill rotWithShape="1">
          <a:blip r:embed="rId2"/>
          <a:srcRect l="22794" r="16894"/>
          <a:stretch/>
        </p:blipFill>
        <p:spPr>
          <a:xfrm>
            <a:off x="20" y="10"/>
            <a:ext cx="5061213" cy="6857990"/>
          </a:xfrm>
          <a:prstGeom prst="rect">
            <a:avLst/>
          </a:prstGeom>
          <a:noFill/>
        </p:spPr>
      </p:pic>
      <p:sp>
        <p:nvSpPr>
          <p:cNvPr id="2" name="Title 1">
            <a:extLst>
              <a:ext uri="{FF2B5EF4-FFF2-40B4-BE49-F238E27FC236}">
                <a16:creationId xmlns:a16="http://schemas.microsoft.com/office/drawing/2014/main" id="{5578B3A5-367D-5010-F591-FB5AE0D5A31B}"/>
              </a:ext>
            </a:extLst>
          </p:cNvPr>
          <p:cNvSpPr>
            <a:spLocks noGrp="1"/>
          </p:cNvSpPr>
          <p:nvPr>
            <p:ph type="title"/>
          </p:nvPr>
        </p:nvSpPr>
        <p:spPr>
          <a:xfrm>
            <a:off x="323860" y="3067628"/>
            <a:ext cx="4413532" cy="722744"/>
          </a:xfrm>
        </p:spPr>
        <p:txBody>
          <a:bodyPr anchor="b">
            <a:normAutofit/>
          </a:bodyPr>
          <a:lstStyle/>
          <a:p>
            <a:r>
              <a:rPr lang="en-US" dirty="0"/>
              <a:t>In Conclusion,</a:t>
            </a:r>
          </a:p>
        </p:txBody>
      </p:sp>
      <p:sp>
        <p:nvSpPr>
          <p:cNvPr id="3" name="Content Placeholder 2">
            <a:extLst>
              <a:ext uri="{FF2B5EF4-FFF2-40B4-BE49-F238E27FC236}">
                <a16:creationId xmlns:a16="http://schemas.microsoft.com/office/drawing/2014/main" id="{CB99E14A-BB2B-B52E-2345-59A977C3F398}"/>
              </a:ext>
            </a:extLst>
          </p:cNvPr>
          <p:cNvSpPr>
            <a:spLocks noGrp="1"/>
          </p:cNvSpPr>
          <p:nvPr>
            <p:ph idx="1"/>
          </p:nvPr>
        </p:nvSpPr>
        <p:spPr>
          <a:xfrm>
            <a:off x="5385072" y="160337"/>
            <a:ext cx="6483067" cy="6172201"/>
          </a:xfrm>
        </p:spPr>
        <p:txBody>
          <a:bodyPr>
            <a:normAutofit/>
          </a:bodyPr>
          <a:lstStyle/>
          <a:p>
            <a:pPr rtl="0">
              <a:lnSpc>
                <a:spcPct val="110000"/>
              </a:lnSpc>
            </a:pPr>
            <a:r>
              <a:rPr lang="en-US" dirty="0">
                <a:effectLst/>
                <a:latin typeface="Söhne"/>
              </a:rPr>
              <a:t>Post-quantum cryptography is a rapidly evolving field that is essential for maintaining the security of communication channels in the face of quantum computing technology.</a:t>
            </a:r>
          </a:p>
          <a:p>
            <a:pPr rtl="0">
              <a:lnSpc>
                <a:spcPct val="110000"/>
              </a:lnSpc>
            </a:pPr>
            <a:r>
              <a:rPr lang="en-US" dirty="0">
                <a:effectLst/>
                <a:latin typeface="Söhne"/>
              </a:rPr>
              <a:t>The ”Big Three” encryption methods, RSA, Diffie-Hellman, and ECC, which are widely used today, will become vulnerable to quantum attacks once quantum computers become more accessible.</a:t>
            </a:r>
          </a:p>
          <a:p>
            <a:pPr rtl="0">
              <a:lnSpc>
                <a:spcPct val="110000"/>
              </a:lnSpc>
            </a:pPr>
            <a:r>
              <a:rPr lang="en-US" dirty="0">
                <a:effectLst/>
                <a:latin typeface="Söhne"/>
              </a:rPr>
              <a:t>Code-based cryptography, lattice-based cryptography, and multivariate polynomial cryptography are all promising approaches to post-quantum cryptography that are being actively researched.</a:t>
            </a:r>
          </a:p>
          <a:p>
            <a:pPr rtl="0">
              <a:lnSpc>
                <a:spcPct val="110000"/>
              </a:lnSpc>
            </a:pPr>
            <a:r>
              <a:rPr lang="en-US" dirty="0">
                <a:effectLst/>
                <a:latin typeface="Söhne"/>
              </a:rPr>
              <a:t>The development of post-quantum cryptographic systems will be crucial to ensuring the security and privacy of our digital communications in the coming decades as progress continues in the field of quantum computing.</a:t>
            </a:r>
            <a:br>
              <a:rPr lang="en-US" sz="1100" b="0" i="0" dirty="0">
                <a:effectLst/>
              </a:rPr>
            </a:br>
            <a:endParaRPr lang="en-US" sz="1100" dirty="0"/>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14</a:t>
            </a:fld>
            <a:endParaRPr lang="en-US"/>
          </a:p>
        </p:txBody>
      </p:sp>
    </p:spTree>
    <p:extLst>
      <p:ext uri="{BB962C8B-B14F-4D97-AF65-F5344CB8AC3E}">
        <p14:creationId xmlns:p14="http://schemas.microsoft.com/office/powerpoint/2010/main" val="399309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1820-C433-DD95-DFD1-C1F665A4594F}"/>
              </a:ext>
            </a:extLst>
          </p:cNvPr>
          <p:cNvSpPr>
            <a:spLocks noGrp="1"/>
          </p:cNvSpPr>
          <p:nvPr>
            <p:ph type="title"/>
          </p:nvPr>
        </p:nvSpPr>
        <p:spPr>
          <a:xfrm>
            <a:off x="652371" y="0"/>
            <a:ext cx="10625229" cy="654889"/>
          </a:xfrm>
        </p:spPr>
        <p:txBody>
          <a:bodyPr>
            <a:normAutofit fontScale="90000"/>
          </a:bodyPr>
          <a:lstStyle/>
          <a:p>
            <a:r>
              <a:rPr lang="en-US" dirty="0"/>
              <a:t>References Used:</a:t>
            </a:r>
          </a:p>
        </p:txBody>
      </p:sp>
      <p:sp>
        <p:nvSpPr>
          <p:cNvPr id="3" name="Content Placeholder 2">
            <a:extLst>
              <a:ext uri="{FF2B5EF4-FFF2-40B4-BE49-F238E27FC236}">
                <a16:creationId xmlns:a16="http://schemas.microsoft.com/office/drawing/2014/main" id="{C67D47C4-8DE0-D4A5-29C9-D87F4F88D05D}"/>
              </a:ext>
            </a:extLst>
          </p:cNvPr>
          <p:cNvSpPr>
            <a:spLocks noGrp="1"/>
          </p:cNvSpPr>
          <p:nvPr>
            <p:ph idx="1"/>
          </p:nvPr>
        </p:nvSpPr>
        <p:spPr>
          <a:xfrm>
            <a:off x="652371" y="654889"/>
            <a:ext cx="10620855" cy="6203111"/>
          </a:xfrm>
        </p:spPr>
        <p:txBody>
          <a:bodyPr>
            <a:normAutofit fontScale="70000" lnSpcReduction="20000"/>
          </a:bodyPr>
          <a:lstStyle/>
          <a:p>
            <a:r>
              <a:rPr lang="en-US" b="1" dirty="0">
                <a:effectLst/>
              </a:rPr>
              <a:t>“</a:t>
            </a:r>
            <a:r>
              <a:rPr lang="en-US" b="1" i="1" dirty="0">
                <a:effectLst/>
              </a:rPr>
              <a:t>Data Center Solutions, IOT, and PC Innovation.</a:t>
            </a:r>
            <a:r>
              <a:rPr lang="en-US" b="1" dirty="0">
                <a:effectLst/>
              </a:rPr>
              <a:t>” Intel, https://www.intel.com/content/www/us/en/newsroom/news/intel-hits-key- milestone-quantum-chip-research.html. </a:t>
            </a:r>
          </a:p>
          <a:p>
            <a:r>
              <a:rPr lang="en-US" b="1" dirty="0">
                <a:effectLst/>
              </a:rPr>
              <a:t>Flint, Rusty. “</a:t>
            </a:r>
            <a:r>
              <a:rPr lang="en-US" b="1" i="1" dirty="0">
                <a:effectLst/>
              </a:rPr>
              <a:t>Do We Need to Worry about China Breaking RSA Encryption Technologies with Quantum Computers? - Quantum Computing News and Features.</a:t>
            </a:r>
            <a:r>
              <a:rPr lang="en-US" b="1" dirty="0">
                <a:effectLst/>
              </a:rPr>
              <a:t>” Quantum Zeitgeist, 8 Jan. 2023, https://quantumzeitgeist.com/do-we-need-to-worry-about-china-breaking-rsa-encryption-technologies-with-quantum-computers/. </a:t>
            </a:r>
          </a:p>
          <a:p>
            <a:r>
              <a:rPr lang="en-US" b="1" i="1" dirty="0">
                <a:effectLst/>
              </a:rPr>
              <a:t>Migrating to Post-Quantum Cryptography</a:t>
            </a:r>
            <a:r>
              <a:rPr lang="en-US" b="1" dirty="0">
                <a:effectLst/>
              </a:rPr>
              <a:t> - Whitehouse.gov. https://www.whitehouse.gov/wp-content/uploads/2022/11/M-23-02-M-Memo-on-Migrating-to-Post-Quantum-Cryptography.pdf. </a:t>
            </a:r>
          </a:p>
          <a:p>
            <a:r>
              <a:rPr lang="en-US" b="1" dirty="0">
                <a:effectLst/>
              </a:rPr>
              <a:t>“</a:t>
            </a:r>
            <a:r>
              <a:rPr lang="en-US" b="1" i="1" dirty="0">
                <a:effectLst/>
              </a:rPr>
              <a:t>Post-Quantum Cryptography: Anticipating Threats and Preparing the Future.</a:t>
            </a:r>
            <a:r>
              <a:rPr lang="en-US" b="1" dirty="0">
                <a:effectLst/>
              </a:rPr>
              <a:t>” ENISA, 19 Oct. 2022, https://www.enisa.europa.eu/news/enisa-news/post-quantum-cryptography-anticipating-threats-and-preparing-the-future. </a:t>
            </a:r>
          </a:p>
          <a:p>
            <a:r>
              <a:rPr lang="en-US" b="1" i="1" dirty="0">
                <a:effectLst/>
              </a:rPr>
              <a:t>The Quantum Computer and Its Implications for Public-Key Cryptosystems. </a:t>
            </a:r>
            <a:r>
              <a:rPr lang="en-US" b="1" dirty="0">
                <a:effectLst/>
              </a:rPr>
              <a:t>https://www.entrust.com/-/media/documentation/whitepapers/sl20-1026-001-ssl_quantumcomputers-wp.pdf?la=en&amp;hash=11184A80B0523E918F674EFF0C68137A. </a:t>
            </a:r>
          </a:p>
          <a:p>
            <a:r>
              <a:rPr lang="en-US" b="1" i="1" dirty="0">
                <a:effectLst/>
              </a:rPr>
              <a:t>Quantum Computing and Post-Quantum Cryptography. </a:t>
            </a:r>
            <a:r>
              <a:rPr lang="en-US" b="1" dirty="0">
                <a:effectLst/>
              </a:rPr>
              <a:t>https://media.defense.gov/2021/Aug/04/2002821837/-1/-1/1/Quantum_FAQs_20210804.PDF. </a:t>
            </a:r>
          </a:p>
          <a:p>
            <a:r>
              <a:rPr lang="en-US" b="1" dirty="0">
                <a:effectLst/>
              </a:rPr>
              <a:t>Saluja, Rupal. “</a:t>
            </a:r>
            <a:r>
              <a:rPr lang="en-US" b="1" i="1" dirty="0">
                <a:effectLst/>
              </a:rPr>
              <a:t>Code-Based Cryptography and the McEliece Cryptosystem.” </a:t>
            </a:r>
            <a:r>
              <a:rPr lang="en-US" b="1" dirty="0">
                <a:effectLst/>
              </a:rPr>
              <a:t>Code Studio, https://www.codingninjas.com/codestudio/library/code-based-cryptography-and-the-mceliece-cryptosystem. </a:t>
            </a:r>
          </a:p>
          <a:p>
            <a:r>
              <a:rPr lang="en-US" b="1" dirty="0">
                <a:effectLst/>
              </a:rPr>
              <a:t>“</a:t>
            </a:r>
            <a:r>
              <a:rPr lang="en-US" b="1" i="1" dirty="0">
                <a:effectLst/>
              </a:rPr>
              <a:t>What Are the Differences Between RSA, DSA, and ECC Encryption Algorithms?</a:t>
            </a:r>
            <a:r>
              <a:rPr lang="en-US" b="1" dirty="0">
                <a:effectLst/>
              </a:rPr>
              <a:t>” Sectigo.com, https://sectigo.com/resource-library/rsa-vs-dsa-vs-ecc-encryption. </a:t>
            </a:r>
          </a:p>
          <a:p>
            <a:r>
              <a:rPr lang="en-US" b="1" dirty="0">
                <a:effectLst/>
              </a:rPr>
              <a:t>“</a:t>
            </a:r>
            <a:r>
              <a:rPr lang="en-US" b="1" i="1" dirty="0">
                <a:effectLst/>
              </a:rPr>
              <a:t>When-and How-to Prepare for Post-Quantum Cryptography.</a:t>
            </a:r>
            <a:r>
              <a:rPr lang="en-US" b="1" dirty="0">
                <a:effectLst/>
              </a:rPr>
              <a:t>” McKinsey &amp; Company, McKinsey &amp; Company, 4 May 2022, https://www.mckinsey.com/capabilities/mckinsey-digital/our-insights/when-and-how-to-prepare-for-post-quantum-cryptography. </a:t>
            </a:r>
          </a:p>
          <a:p>
            <a:endParaRPr lang="en-US" b="1" dirty="0"/>
          </a:p>
        </p:txBody>
      </p:sp>
    </p:spTree>
    <p:extLst>
      <p:ext uri="{BB962C8B-B14F-4D97-AF65-F5344CB8AC3E}">
        <p14:creationId xmlns:p14="http://schemas.microsoft.com/office/powerpoint/2010/main" val="216676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2A0CA-E8CD-593D-8034-F2D3D510C6F6}"/>
              </a:ext>
            </a:extLst>
          </p:cNvPr>
          <p:cNvPicPr>
            <a:picLocks noChangeAspect="1"/>
          </p:cNvPicPr>
          <p:nvPr/>
        </p:nvPicPr>
        <p:blipFill rotWithShape="1">
          <a:blip r:embed="rId2">
            <a:extLst>
              <a:ext uri="{28A0092B-C50C-407E-A947-70E740481C1C}">
                <a14:useLocalDpi xmlns:a14="http://schemas.microsoft.com/office/drawing/2010/main" val="0"/>
              </a:ext>
            </a:extLst>
          </a:blip>
          <a:srcRect l="609" r="609"/>
          <a:stretch/>
        </p:blipFill>
        <p:spPr>
          <a:xfrm>
            <a:off x="20" y="10"/>
            <a:ext cx="5072340" cy="6857990"/>
          </a:xfrm>
          <a:prstGeom prst="rect">
            <a:avLst/>
          </a:prstGeom>
          <a:noFill/>
        </p:spPr>
      </p:pic>
      <p:sp>
        <p:nvSpPr>
          <p:cNvPr id="2" name="Title 1">
            <a:extLst>
              <a:ext uri="{FF2B5EF4-FFF2-40B4-BE49-F238E27FC236}">
                <a16:creationId xmlns:a16="http://schemas.microsoft.com/office/drawing/2014/main" id="{D19AFC09-D59C-125F-2BCF-B819085D7D2A}"/>
              </a:ext>
            </a:extLst>
          </p:cNvPr>
          <p:cNvSpPr>
            <a:spLocks noGrp="1"/>
          </p:cNvSpPr>
          <p:nvPr>
            <p:ph type="title"/>
          </p:nvPr>
        </p:nvSpPr>
        <p:spPr>
          <a:xfrm>
            <a:off x="416816" y="173248"/>
            <a:ext cx="4238748" cy="2371660"/>
          </a:xfrm>
        </p:spPr>
        <p:txBody>
          <a:bodyPr anchor="t">
            <a:normAutofit/>
          </a:bodyPr>
          <a:lstStyle/>
          <a:p>
            <a:r>
              <a:rPr lang="en-US" dirty="0"/>
              <a:t>Brief Intro TO Quantum Computing</a:t>
            </a:r>
          </a:p>
        </p:txBody>
      </p:sp>
      <p:sp>
        <p:nvSpPr>
          <p:cNvPr id="3" name="Content Placeholder 2">
            <a:extLst>
              <a:ext uri="{FF2B5EF4-FFF2-40B4-BE49-F238E27FC236}">
                <a16:creationId xmlns:a16="http://schemas.microsoft.com/office/drawing/2014/main" id="{5B7BBCE3-326A-C08D-06A3-BABA13E320DC}"/>
              </a:ext>
            </a:extLst>
          </p:cNvPr>
          <p:cNvSpPr>
            <a:spLocks noGrp="1"/>
          </p:cNvSpPr>
          <p:nvPr>
            <p:ph idx="1"/>
          </p:nvPr>
        </p:nvSpPr>
        <p:spPr>
          <a:xfrm>
            <a:off x="5181600" y="647701"/>
            <a:ext cx="6927273" cy="6049961"/>
          </a:xfrm>
        </p:spPr>
        <p:txBody>
          <a:bodyPr>
            <a:normAutofit/>
          </a:bodyPr>
          <a:lstStyle/>
          <a:p>
            <a:pPr>
              <a:lnSpc>
                <a:spcPct val="110000"/>
              </a:lnSpc>
            </a:pPr>
            <a:r>
              <a:rPr lang="en-US" dirty="0">
                <a:latin typeface="Söhne"/>
              </a:rPr>
              <a:t>As normal computers utilize bits for computations, quantum computers rely on quantum bits, or qubits, which can be in multiple states at the same time.</a:t>
            </a:r>
          </a:p>
          <a:p>
            <a:pPr>
              <a:lnSpc>
                <a:spcPct val="110000"/>
              </a:lnSpc>
            </a:pPr>
            <a:r>
              <a:rPr lang="en-US" dirty="0">
                <a:latin typeface="Söhne"/>
              </a:rPr>
              <a:t>Quantum bits can represent 0, 1, or a quantum superposition of 0 and 1, meaning that computations that would usually need to be performed on a 0 or 1 separately on a classical computer could be completed in a single operation using a qubit.</a:t>
            </a:r>
          </a:p>
          <a:p>
            <a:pPr>
              <a:lnSpc>
                <a:spcPct val="110000"/>
              </a:lnSpc>
            </a:pPr>
            <a:r>
              <a:rPr lang="en-US" dirty="0">
                <a:latin typeface="Söhne"/>
              </a:rPr>
              <a:t>This means that quantum computers can handle 2</a:t>
            </a:r>
            <a:r>
              <a:rPr lang="en-US" baseline="30000" dirty="0">
                <a:latin typeface="Söhne"/>
              </a:rPr>
              <a:t>n</a:t>
            </a:r>
            <a:r>
              <a:rPr lang="en-US" dirty="0">
                <a:latin typeface="Söhne"/>
              </a:rPr>
              <a:t> computations in a single step, with n being the number of qubits the quantum computer contains.</a:t>
            </a:r>
          </a:p>
          <a:p>
            <a:pPr lvl="1">
              <a:lnSpc>
                <a:spcPct val="110000"/>
              </a:lnSpc>
            </a:pPr>
            <a:r>
              <a:rPr lang="en-US" sz="2000" dirty="0">
                <a:latin typeface="Söhne"/>
              </a:rPr>
              <a:t>Ex: A 50 qubit quantum computer can compute 1,125,899,906,842,624 (1.125 quadrillion</a:t>
            </a:r>
            <a:r>
              <a:rPr lang="en-US" sz="2000">
                <a:latin typeface="Söhne"/>
              </a:rPr>
              <a:t>) states </a:t>
            </a:r>
            <a:r>
              <a:rPr lang="en-US" sz="2000" dirty="0">
                <a:latin typeface="Söhne"/>
              </a:rPr>
              <a:t>in a single operation.</a:t>
            </a:r>
          </a:p>
          <a:p>
            <a:pPr>
              <a:lnSpc>
                <a:spcPct val="110000"/>
              </a:lnSpc>
            </a:pPr>
            <a:r>
              <a:rPr lang="en-US" dirty="0">
                <a:latin typeface="Söhne"/>
              </a:rPr>
              <a:t>This results in massive performance gains in certain cases like integer factorization and simulations.</a:t>
            </a:r>
          </a:p>
          <a:p>
            <a:pPr>
              <a:lnSpc>
                <a:spcPct val="110000"/>
              </a:lnSpc>
            </a:pPr>
            <a:endParaRPr lang="en-US" sz="1300" dirty="0"/>
          </a:p>
        </p:txBody>
      </p:sp>
      <p:sp>
        <p:nvSpPr>
          <p:cNvPr id="13" name="Slide Number Placeholder 8">
            <a:extLst>
              <a:ext uri="{FF2B5EF4-FFF2-40B4-BE49-F238E27FC236}">
                <a16:creationId xmlns:a16="http://schemas.microsoft.com/office/drawing/2014/main" id="{376BC8A2-B757-46F4-A413-3CFAF765CA2E}"/>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2</a:t>
            </a:fld>
            <a:endParaRPr lang="en-US" dirty="0"/>
          </a:p>
        </p:txBody>
      </p:sp>
    </p:spTree>
    <p:extLst>
      <p:ext uri="{BB962C8B-B14F-4D97-AF65-F5344CB8AC3E}">
        <p14:creationId xmlns:p14="http://schemas.microsoft.com/office/powerpoint/2010/main" val="120240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adlock on computer motherboard">
            <a:extLst>
              <a:ext uri="{FF2B5EF4-FFF2-40B4-BE49-F238E27FC236}">
                <a16:creationId xmlns:a16="http://schemas.microsoft.com/office/drawing/2014/main" id="{52BAD073-0E53-2C7D-E524-09CB7C3CC6C5}"/>
              </a:ext>
            </a:extLst>
          </p:cNvPr>
          <p:cNvPicPr>
            <a:picLocks noChangeAspect="1"/>
          </p:cNvPicPr>
          <p:nvPr/>
        </p:nvPicPr>
        <p:blipFill rotWithShape="1">
          <a:blip r:embed="rId2"/>
          <a:srcRect l="740" r="27688" b="-1"/>
          <a:stretch/>
        </p:blipFill>
        <p:spPr>
          <a:xfrm>
            <a:off x="21" y="10"/>
            <a:ext cx="6271384" cy="6857990"/>
          </a:xfrm>
          <a:prstGeom prst="rect">
            <a:avLst/>
          </a:prstGeom>
          <a:noFill/>
        </p:spPr>
      </p:pic>
      <p:sp>
        <p:nvSpPr>
          <p:cNvPr id="2" name="Title 1">
            <a:extLst>
              <a:ext uri="{FF2B5EF4-FFF2-40B4-BE49-F238E27FC236}">
                <a16:creationId xmlns:a16="http://schemas.microsoft.com/office/drawing/2014/main" id="{36F88B8F-3CA9-68E2-2384-1AF1CA06B49F}"/>
              </a:ext>
            </a:extLst>
          </p:cNvPr>
          <p:cNvSpPr>
            <a:spLocks noGrp="1"/>
          </p:cNvSpPr>
          <p:nvPr>
            <p:ph type="title"/>
          </p:nvPr>
        </p:nvSpPr>
        <p:spPr>
          <a:xfrm>
            <a:off x="207445" y="293297"/>
            <a:ext cx="5701649" cy="1379509"/>
          </a:xfrm>
        </p:spPr>
        <p:txBody>
          <a:bodyPr anchor="b">
            <a:normAutofit/>
          </a:bodyPr>
          <a:lstStyle/>
          <a:p>
            <a:pPr algn="ctr"/>
            <a:r>
              <a:rPr lang="en-US" sz="3200" dirty="0"/>
              <a:t>What is P</a:t>
            </a:r>
            <a:r>
              <a:rPr lang="en-US" sz="3200" i="0" dirty="0">
                <a:effectLst/>
              </a:rPr>
              <a:t>ost-quantum cryptography?</a:t>
            </a:r>
            <a:endParaRPr lang="en-US" sz="3200" dirty="0"/>
          </a:p>
        </p:txBody>
      </p:sp>
      <p:sp>
        <p:nvSpPr>
          <p:cNvPr id="3" name="Content Placeholder 2">
            <a:extLst>
              <a:ext uri="{FF2B5EF4-FFF2-40B4-BE49-F238E27FC236}">
                <a16:creationId xmlns:a16="http://schemas.microsoft.com/office/drawing/2014/main" id="{A1CC948D-6FA5-0F2C-2856-6E70505E3D47}"/>
              </a:ext>
            </a:extLst>
          </p:cNvPr>
          <p:cNvSpPr>
            <a:spLocks noGrp="1"/>
          </p:cNvSpPr>
          <p:nvPr>
            <p:ph idx="1"/>
          </p:nvPr>
        </p:nvSpPr>
        <p:spPr>
          <a:xfrm>
            <a:off x="6478830" y="612475"/>
            <a:ext cx="5505726" cy="6085188"/>
          </a:xfrm>
        </p:spPr>
        <p:txBody>
          <a:bodyPr>
            <a:normAutofit/>
          </a:bodyPr>
          <a:lstStyle/>
          <a:p>
            <a:pPr>
              <a:lnSpc>
                <a:spcPct val="110000"/>
              </a:lnSpc>
            </a:pPr>
            <a:r>
              <a:rPr lang="en-US" i="0" dirty="0">
                <a:effectLst/>
                <a:latin typeface="Söhne"/>
              </a:rPr>
              <a:t>Post Quantum Cryptography refers to the potential use of future quantum computing technologies to crack modern cryptographic standards of security and the development of cryptographic systems to be secure against these attacks.</a:t>
            </a:r>
          </a:p>
          <a:p>
            <a:pPr>
              <a:lnSpc>
                <a:spcPct val="110000"/>
              </a:lnSpc>
            </a:pPr>
            <a:r>
              <a:rPr lang="en-US" i="0" dirty="0">
                <a:effectLst/>
                <a:latin typeface="Söhne"/>
              </a:rPr>
              <a:t>While quantum computing technology is still in the process of initial development, the risk to systems involving data confidentiality and integrity of security is crucial to make resilient to this </a:t>
            </a:r>
            <a:r>
              <a:rPr lang="en-US" dirty="0">
                <a:latin typeface="Söhne"/>
              </a:rPr>
              <a:t>future</a:t>
            </a:r>
            <a:r>
              <a:rPr lang="en-US" i="0" dirty="0">
                <a:effectLst/>
                <a:latin typeface="Söhne"/>
              </a:rPr>
              <a:t> threat.</a:t>
            </a:r>
          </a:p>
          <a:p>
            <a:pPr>
              <a:lnSpc>
                <a:spcPct val="110000"/>
              </a:lnSpc>
            </a:pPr>
            <a:r>
              <a:rPr lang="en-US" i="0" dirty="0">
                <a:effectLst/>
                <a:latin typeface="Söhne"/>
              </a:rPr>
              <a:t>With the National Institute of Standards and Technology (NIST) planning on publishing its new post-quantum cryptographic standard in 2024, this upcoming future of cyber security is closer than it seems.</a:t>
            </a:r>
          </a:p>
        </p:txBody>
      </p:sp>
      <p:sp>
        <p:nvSpPr>
          <p:cNvPr id="16" name="Slide Number Placeholder 5">
            <a:extLst>
              <a:ext uri="{FF2B5EF4-FFF2-40B4-BE49-F238E27FC236}">
                <a16:creationId xmlns:a16="http://schemas.microsoft.com/office/drawing/2014/main" id="{55C80F08-A8D5-418B-999E-B0112B346F0B}"/>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a:t>
            </a:fld>
            <a:endParaRPr lang="en-US"/>
          </a:p>
        </p:txBody>
      </p:sp>
    </p:spTree>
    <p:extLst>
      <p:ext uri="{BB962C8B-B14F-4D97-AF65-F5344CB8AC3E}">
        <p14:creationId xmlns:p14="http://schemas.microsoft.com/office/powerpoint/2010/main" val="3371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29C1-C869-E42D-6FC2-2056A8337213}"/>
              </a:ext>
            </a:extLst>
          </p:cNvPr>
          <p:cNvSpPr>
            <a:spLocks noGrp="1"/>
          </p:cNvSpPr>
          <p:nvPr>
            <p:ph type="title"/>
          </p:nvPr>
        </p:nvSpPr>
        <p:spPr>
          <a:xfrm>
            <a:off x="1997558" y="1"/>
            <a:ext cx="8191500" cy="2122098"/>
          </a:xfrm>
        </p:spPr>
        <p:txBody>
          <a:bodyPr>
            <a:normAutofit/>
          </a:bodyPr>
          <a:lstStyle/>
          <a:p>
            <a:pPr algn="ctr"/>
            <a:r>
              <a:rPr lang="en-US" dirty="0"/>
              <a:t>Current Cryptographic Standards: The “Big Three”</a:t>
            </a:r>
          </a:p>
          <a:p>
            <a:endParaRPr lang="en-US" dirty="0"/>
          </a:p>
        </p:txBody>
      </p:sp>
      <p:sp>
        <p:nvSpPr>
          <p:cNvPr id="3" name="Content Placeholder 2">
            <a:extLst>
              <a:ext uri="{FF2B5EF4-FFF2-40B4-BE49-F238E27FC236}">
                <a16:creationId xmlns:a16="http://schemas.microsoft.com/office/drawing/2014/main" id="{5D3CCC82-88A6-AA51-4153-102C35AC906C}"/>
              </a:ext>
            </a:extLst>
          </p:cNvPr>
          <p:cNvSpPr>
            <a:spLocks noGrp="1"/>
          </p:cNvSpPr>
          <p:nvPr>
            <p:ph idx="1"/>
          </p:nvPr>
        </p:nvSpPr>
        <p:spPr>
          <a:xfrm>
            <a:off x="741871" y="1504560"/>
            <a:ext cx="10702875" cy="5193103"/>
          </a:xfrm>
        </p:spPr>
        <p:txBody>
          <a:bodyPr>
            <a:normAutofit/>
          </a:bodyPr>
          <a:lstStyle/>
          <a:p>
            <a:r>
              <a:rPr lang="en-US" i="0" dirty="0">
                <a:effectLst/>
                <a:latin typeface="Söhne"/>
              </a:rPr>
              <a:t>The "Big Three" cryptosystems are the most widely used public-key encryption methods today and includes RSA, Diffie-Hellman, and Elliptic Curve Cryptography (ECC).</a:t>
            </a:r>
          </a:p>
          <a:p>
            <a:pPr lvl="1"/>
            <a:r>
              <a:rPr lang="en-US" b="1" i="0" u="sng" dirty="0">
                <a:effectLst/>
                <a:latin typeface="Söhne"/>
              </a:rPr>
              <a:t>RSA</a:t>
            </a:r>
            <a:r>
              <a:rPr lang="en-US" b="0" i="0" dirty="0">
                <a:effectLst/>
                <a:latin typeface="Söhne"/>
              </a:rPr>
              <a:t>, which stands for Rivest, Shamir, and Adleman, is </a:t>
            </a:r>
            <a:r>
              <a:rPr lang="en-US" i="0" dirty="0">
                <a:effectLst/>
                <a:latin typeface="Söhne"/>
              </a:rPr>
              <a:t>based on the difficulty of factoring large integers into their prime factors.</a:t>
            </a:r>
            <a:endParaRPr lang="en-US" dirty="0">
              <a:latin typeface="Söhne"/>
            </a:endParaRPr>
          </a:p>
          <a:p>
            <a:pPr lvl="2"/>
            <a:r>
              <a:rPr lang="en-US" b="0" i="0" dirty="0">
                <a:effectLst/>
                <a:latin typeface="Söhne"/>
              </a:rPr>
              <a:t>Widely used for secure data transmission and digital signatures.</a:t>
            </a:r>
            <a:endParaRPr lang="en-US" i="0" dirty="0">
              <a:effectLst/>
              <a:latin typeface="Söhne"/>
            </a:endParaRPr>
          </a:p>
          <a:p>
            <a:pPr lvl="1"/>
            <a:r>
              <a:rPr lang="en-US" b="1" i="0" u="sng" dirty="0">
                <a:effectLst/>
                <a:latin typeface="Söhne"/>
              </a:rPr>
              <a:t>Diffie-Hellman</a:t>
            </a:r>
            <a:r>
              <a:rPr lang="en-US" b="1" i="0" dirty="0">
                <a:effectLst/>
                <a:latin typeface="Söhne"/>
              </a:rPr>
              <a:t> </a:t>
            </a:r>
            <a:r>
              <a:rPr lang="en-US" b="0" i="0" dirty="0">
                <a:effectLst/>
                <a:latin typeface="Söhne"/>
              </a:rPr>
              <a:t>is </a:t>
            </a:r>
            <a:r>
              <a:rPr lang="en-US" i="0" dirty="0">
                <a:effectLst/>
                <a:latin typeface="Söhne"/>
              </a:rPr>
              <a:t>based on the discrete logarithm problem.</a:t>
            </a:r>
          </a:p>
          <a:p>
            <a:pPr lvl="2"/>
            <a:r>
              <a:rPr lang="en-US" dirty="0">
                <a:latin typeface="Söhne"/>
              </a:rPr>
              <a:t>U</a:t>
            </a:r>
            <a:r>
              <a:rPr lang="en-US" b="0" i="0" dirty="0">
                <a:effectLst/>
                <a:latin typeface="Söhne"/>
              </a:rPr>
              <a:t>sed for secure key exchange in a public channel.</a:t>
            </a:r>
          </a:p>
          <a:p>
            <a:pPr lvl="1"/>
            <a:r>
              <a:rPr lang="en-US" b="1" i="0" u="sng" dirty="0">
                <a:effectLst/>
                <a:latin typeface="Söhne"/>
              </a:rPr>
              <a:t>Elliptic Curve </a:t>
            </a:r>
            <a:r>
              <a:rPr lang="en-US" b="1" u="sng" dirty="0">
                <a:latin typeface="Söhne"/>
              </a:rPr>
              <a:t>C</a:t>
            </a:r>
            <a:r>
              <a:rPr lang="en-US" b="1" i="0" u="sng" dirty="0">
                <a:effectLst/>
                <a:latin typeface="Söhne"/>
              </a:rPr>
              <a:t>ryptography (ECC)</a:t>
            </a:r>
            <a:r>
              <a:rPr lang="en-US" i="0" dirty="0">
                <a:effectLst/>
                <a:latin typeface="Söhne"/>
              </a:rPr>
              <a:t> </a:t>
            </a:r>
            <a:r>
              <a:rPr lang="en-US" b="0" i="0" dirty="0">
                <a:effectLst/>
                <a:latin typeface="Söhne"/>
              </a:rPr>
              <a:t>relies on the difficulty of solving the elliptic curve discrete logarithm problem for its security.</a:t>
            </a:r>
          </a:p>
          <a:p>
            <a:pPr lvl="2"/>
            <a:r>
              <a:rPr lang="en-US" i="0" dirty="0">
                <a:effectLst/>
                <a:latin typeface="Söhne"/>
              </a:rPr>
              <a:t>Often used in applications where computational power and storage are limited, such as mobile devices and smart cards as ECC generally uses smaller key sizes leading to faster computation times.</a:t>
            </a:r>
          </a:p>
          <a:p>
            <a:r>
              <a:rPr lang="en-US" i="0" dirty="0">
                <a:effectLst/>
                <a:latin typeface="Söhne"/>
              </a:rPr>
              <a:t>Despite their widespread use and effectiveness, these cryptosystems are all vulnerable to attacks by quantum computers.</a:t>
            </a:r>
            <a:endParaRPr lang="en-US" dirty="0">
              <a:latin typeface="Söhne"/>
            </a:endParaRPr>
          </a:p>
        </p:txBody>
      </p:sp>
      <p:sp>
        <p:nvSpPr>
          <p:cNvPr id="19" name="Slide Number Placeholder 5">
            <a:extLst>
              <a:ext uri="{FF2B5EF4-FFF2-40B4-BE49-F238E27FC236}">
                <a16:creationId xmlns:a16="http://schemas.microsoft.com/office/drawing/2014/main" id="{55C80F08-A8D5-418B-999E-B0112B346F0B}"/>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a:t>
            </a:fld>
            <a:endParaRPr lang="en-US"/>
          </a:p>
        </p:txBody>
      </p:sp>
    </p:spTree>
    <p:extLst>
      <p:ext uri="{BB962C8B-B14F-4D97-AF65-F5344CB8AC3E}">
        <p14:creationId xmlns:p14="http://schemas.microsoft.com/office/powerpoint/2010/main" val="209432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82FB-00EC-62E3-67E1-869A6475FA27}"/>
              </a:ext>
            </a:extLst>
          </p:cNvPr>
          <p:cNvSpPr>
            <a:spLocks noGrp="1"/>
          </p:cNvSpPr>
          <p:nvPr>
            <p:ph type="title"/>
          </p:nvPr>
        </p:nvSpPr>
        <p:spPr>
          <a:xfrm>
            <a:off x="4570245" y="250166"/>
            <a:ext cx="7297947" cy="1447801"/>
          </a:xfrm>
        </p:spPr>
        <p:txBody>
          <a:bodyPr anchor="b">
            <a:normAutofit/>
          </a:bodyPr>
          <a:lstStyle/>
          <a:p>
            <a:pPr algn="ctr">
              <a:lnSpc>
                <a:spcPct val="110000"/>
              </a:lnSpc>
            </a:pPr>
            <a:r>
              <a:rPr lang="en-US" sz="1800" b="0" i="0" dirty="0">
                <a:effectLst/>
              </a:rPr>
              <a:t>The impact of quantum computers on modern computing is significant, particularly in the field of cryptography.</a:t>
            </a:r>
            <a:br>
              <a:rPr lang="en-US" sz="1600" dirty="0"/>
            </a:br>
            <a:endParaRPr lang="en-US" sz="1600" dirty="0"/>
          </a:p>
        </p:txBody>
      </p:sp>
      <p:pic>
        <p:nvPicPr>
          <p:cNvPr id="4" name="Picture 3">
            <a:extLst>
              <a:ext uri="{FF2B5EF4-FFF2-40B4-BE49-F238E27FC236}">
                <a16:creationId xmlns:a16="http://schemas.microsoft.com/office/drawing/2014/main" id="{0AD0A032-5AA1-CB7E-757E-C8CCA6D7E32C}"/>
              </a:ext>
            </a:extLst>
          </p:cNvPr>
          <p:cNvPicPr>
            <a:picLocks noChangeAspect="1"/>
          </p:cNvPicPr>
          <p:nvPr/>
        </p:nvPicPr>
        <p:blipFill>
          <a:blip r:embed="rId2"/>
          <a:stretch>
            <a:fillRect/>
          </a:stretch>
        </p:blipFill>
        <p:spPr>
          <a:xfrm>
            <a:off x="493304" y="674254"/>
            <a:ext cx="4022546" cy="2353189"/>
          </a:xfrm>
          <a:prstGeom prst="rect">
            <a:avLst/>
          </a:prstGeom>
          <a:noFill/>
        </p:spPr>
      </p:pic>
      <p:sp>
        <p:nvSpPr>
          <p:cNvPr id="3" name="Content Placeholder 2">
            <a:extLst>
              <a:ext uri="{FF2B5EF4-FFF2-40B4-BE49-F238E27FC236}">
                <a16:creationId xmlns:a16="http://schemas.microsoft.com/office/drawing/2014/main" id="{98D1937F-F331-E7DF-EA19-FDE56AC59F66}"/>
              </a:ext>
            </a:extLst>
          </p:cNvPr>
          <p:cNvSpPr>
            <a:spLocks noGrp="1"/>
          </p:cNvSpPr>
          <p:nvPr>
            <p:ph idx="1"/>
          </p:nvPr>
        </p:nvSpPr>
        <p:spPr>
          <a:xfrm>
            <a:off x="4933656" y="1487056"/>
            <a:ext cx="6765039" cy="5210608"/>
          </a:xfrm>
        </p:spPr>
        <p:txBody>
          <a:bodyPr>
            <a:normAutofit/>
          </a:bodyPr>
          <a:lstStyle/>
          <a:p>
            <a:pPr>
              <a:lnSpc>
                <a:spcPct val="110000"/>
              </a:lnSpc>
            </a:pPr>
            <a:r>
              <a:rPr lang="en-US" sz="1800" i="0" dirty="0">
                <a:effectLst/>
                <a:latin typeface="Söhne"/>
              </a:rPr>
              <a:t>For classical computers, the best-known factoring algorithm is the General Number Field Sieve (GNFS). However, Shor's algorithm is a quantum computer algorithm that can factor numbers exponentially faster than classical algorithms like the General Number Field Sieve.</a:t>
            </a:r>
          </a:p>
          <a:p>
            <a:pPr>
              <a:lnSpc>
                <a:spcPct val="110000"/>
              </a:lnSpc>
            </a:pPr>
            <a:r>
              <a:rPr lang="en-US" sz="1800" i="0" dirty="0">
                <a:effectLst/>
                <a:latin typeface="Söhne"/>
              </a:rPr>
              <a:t>Shor's algorithm has a time complexity of </a:t>
            </a:r>
            <a:r>
              <a:rPr lang="en-US" sz="1800" i="1" dirty="0">
                <a:effectLst/>
                <a:latin typeface="Söhne"/>
              </a:rPr>
              <a:t>O</a:t>
            </a:r>
            <a:r>
              <a:rPr lang="en-US" sz="1800" i="0" dirty="0">
                <a:effectLst/>
                <a:latin typeface="Söhne"/>
              </a:rPr>
              <a:t>((</a:t>
            </a:r>
            <a:r>
              <a:rPr lang="en-US" sz="1800" i="1" dirty="0">
                <a:effectLst/>
                <a:latin typeface="Söhne"/>
              </a:rPr>
              <a:t>log N</a:t>
            </a:r>
            <a:r>
              <a:rPr lang="en-US" sz="1800" i="0" dirty="0">
                <a:effectLst/>
                <a:latin typeface="Söhne"/>
              </a:rPr>
              <a:t>)</a:t>
            </a:r>
            <a:r>
              <a:rPr lang="en-US" sz="1800" i="1" baseline="30000" dirty="0">
                <a:effectLst/>
                <a:latin typeface="Söhne"/>
              </a:rPr>
              <a:t>3</a:t>
            </a:r>
            <a:r>
              <a:rPr lang="en-US" sz="1800" i="0" dirty="0">
                <a:effectLst/>
                <a:latin typeface="Söhne"/>
              </a:rPr>
              <a:t>), where </a:t>
            </a:r>
            <a:r>
              <a:rPr lang="en-US" sz="1800" i="1" dirty="0">
                <a:effectLst/>
                <a:latin typeface="Söhne"/>
              </a:rPr>
              <a:t>N</a:t>
            </a:r>
            <a:r>
              <a:rPr lang="en-US" sz="1800" i="0" dirty="0">
                <a:effectLst/>
                <a:latin typeface="Söhne"/>
              </a:rPr>
              <a:t> is the number being factored.</a:t>
            </a:r>
          </a:p>
          <a:p>
            <a:pPr>
              <a:lnSpc>
                <a:spcPct val="110000"/>
              </a:lnSpc>
            </a:pPr>
            <a:r>
              <a:rPr lang="en-US" sz="1800" i="0" dirty="0">
                <a:effectLst/>
                <a:latin typeface="Söhne"/>
              </a:rPr>
              <a:t>This simply means that as the size of the number being factored increases, the time it takes to factor the number grows much slower than with classical algorithms.</a:t>
            </a:r>
          </a:p>
          <a:p>
            <a:pPr>
              <a:lnSpc>
                <a:spcPct val="110000"/>
              </a:lnSpc>
            </a:pPr>
            <a:r>
              <a:rPr lang="en-US" sz="1800" i="0" dirty="0">
                <a:effectLst/>
                <a:latin typeface="Söhne"/>
              </a:rPr>
              <a:t>This increa</a:t>
            </a:r>
            <a:r>
              <a:rPr lang="en-US" sz="1800" dirty="0">
                <a:latin typeface="Söhne"/>
              </a:rPr>
              <a:t>sed efficiency of factoring algorithms ultimately leads to decreased security of cryptosystems which rely on the difficulty of the algorithms they use, as attackers may be able to break the encryptions and access confidential information.</a:t>
            </a:r>
            <a:endParaRPr lang="en-US" sz="1800" i="0" dirty="0">
              <a:effectLst/>
              <a:latin typeface="Söhne"/>
            </a:endParaRPr>
          </a:p>
        </p:txBody>
      </p:sp>
      <p:sp>
        <p:nvSpPr>
          <p:cNvPr id="16" name="Slide Number Placeholder 5">
            <a:extLst>
              <a:ext uri="{FF2B5EF4-FFF2-40B4-BE49-F238E27FC236}">
                <a16:creationId xmlns:a16="http://schemas.microsoft.com/office/drawing/2014/main" id="{55C80F08-A8D5-418B-999E-B0112B346F0B}"/>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5</a:t>
            </a:fld>
            <a:endParaRPr lang="en-US"/>
          </a:p>
        </p:txBody>
      </p:sp>
      <p:pic>
        <p:nvPicPr>
          <p:cNvPr id="6" name="Picture 5" descr="https://quantum-computing.ibm.com/composer/docs/iqx/guide/shors-algorithm">
            <a:extLst>
              <a:ext uri="{FF2B5EF4-FFF2-40B4-BE49-F238E27FC236}">
                <a16:creationId xmlns:a16="http://schemas.microsoft.com/office/drawing/2014/main" id="{25B7300B-148B-BFD6-4F6D-FD5B7909A5D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93304" y="3615026"/>
            <a:ext cx="4512686" cy="2183147"/>
          </a:xfrm>
          <a:prstGeom prst="rect">
            <a:avLst/>
          </a:prstGeom>
        </p:spPr>
      </p:pic>
      <p:sp>
        <p:nvSpPr>
          <p:cNvPr id="7" name="TextBox 6">
            <a:extLst>
              <a:ext uri="{FF2B5EF4-FFF2-40B4-BE49-F238E27FC236}">
                <a16:creationId xmlns:a16="http://schemas.microsoft.com/office/drawing/2014/main" id="{E34B9B35-3264-98ED-B852-4DC6BA160B79}"/>
              </a:ext>
            </a:extLst>
          </p:cNvPr>
          <p:cNvSpPr txBox="1"/>
          <p:nvPr/>
        </p:nvSpPr>
        <p:spPr>
          <a:xfrm>
            <a:off x="911110" y="5757402"/>
            <a:ext cx="3334567" cy="200055"/>
          </a:xfrm>
          <a:prstGeom prst="rect">
            <a:avLst/>
          </a:prstGeom>
          <a:noFill/>
        </p:spPr>
        <p:txBody>
          <a:bodyPr wrap="none" rtlCol="0">
            <a:spAutoFit/>
          </a:bodyPr>
          <a:lstStyle/>
          <a:p>
            <a:r>
              <a:rPr lang="en-US" sz="700" i="1" dirty="0">
                <a:latin typeface="Times New Roman" panose="02020603050405020304" pitchFamily="18" charset="0"/>
                <a:cs typeface="Times New Roman" panose="02020603050405020304" pitchFamily="18" charset="0"/>
              </a:rPr>
              <a:t>Source: https://quantum-computing.ibm.com/composer/docs/iqx/guide/shors-algorithm</a:t>
            </a:r>
          </a:p>
        </p:txBody>
      </p:sp>
    </p:spTree>
    <p:extLst>
      <p:ext uri="{BB962C8B-B14F-4D97-AF65-F5344CB8AC3E}">
        <p14:creationId xmlns:p14="http://schemas.microsoft.com/office/powerpoint/2010/main" val="228245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9BC5-8215-7CE8-B89A-FFD0CAD0D40A}"/>
              </a:ext>
            </a:extLst>
          </p:cNvPr>
          <p:cNvSpPr>
            <a:spLocks noGrp="1"/>
          </p:cNvSpPr>
          <p:nvPr>
            <p:ph type="title"/>
          </p:nvPr>
        </p:nvSpPr>
        <p:spPr>
          <a:xfrm>
            <a:off x="652372" y="328523"/>
            <a:ext cx="10625229" cy="1147053"/>
          </a:xfrm>
        </p:spPr>
        <p:txBody>
          <a:bodyPr>
            <a:normAutofit fontScale="90000"/>
          </a:bodyPr>
          <a:lstStyle/>
          <a:p>
            <a:r>
              <a:rPr lang="en-US" dirty="0"/>
              <a:t>Potential Candidates for securing a post quantum computing world</a:t>
            </a:r>
          </a:p>
        </p:txBody>
      </p:sp>
      <p:sp>
        <p:nvSpPr>
          <p:cNvPr id="3" name="Content Placeholder 2">
            <a:extLst>
              <a:ext uri="{FF2B5EF4-FFF2-40B4-BE49-F238E27FC236}">
                <a16:creationId xmlns:a16="http://schemas.microsoft.com/office/drawing/2014/main" id="{770AD178-2082-07DA-889E-35E9B2874E58}"/>
              </a:ext>
            </a:extLst>
          </p:cNvPr>
          <p:cNvSpPr>
            <a:spLocks noGrp="1"/>
          </p:cNvSpPr>
          <p:nvPr>
            <p:ph idx="1"/>
          </p:nvPr>
        </p:nvSpPr>
        <p:spPr>
          <a:xfrm>
            <a:off x="652372" y="1794753"/>
            <a:ext cx="9423282" cy="4526973"/>
          </a:xfrm>
        </p:spPr>
        <p:txBody>
          <a:bodyPr>
            <a:normAutofit fontScale="92500" lnSpcReduction="20000"/>
          </a:bodyPr>
          <a:lstStyle/>
          <a:p>
            <a:r>
              <a:rPr lang="en-US" b="1" i="0" dirty="0">
                <a:effectLst/>
                <a:latin typeface="Söhne"/>
              </a:rPr>
              <a:t>One of the most promising approaches to post-quantum cryptography is </a:t>
            </a:r>
            <a:r>
              <a:rPr lang="en-US" b="1" i="0" u="sng" dirty="0">
                <a:effectLst/>
                <a:latin typeface="Söhne"/>
              </a:rPr>
              <a:t>lattice-based cryptography</a:t>
            </a:r>
            <a:r>
              <a:rPr lang="en-US" b="1" i="0" dirty="0">
                <a:effectLst/>
                <a:latin typeface="Söhne"/>
              </a:rPr>
              <a:t>.</a:t>
            </a:r>
          </a:p>
          <a:p>
            <a:pPr lvl="2"/>
            <a:r>
              <a:rPr lang="en-US" b="0" i="0" dirty="0">
                <a:effectLst/>
                <a:latin typeface="Söhne"/>
              </a:rPr>
              <a:t>This is a relatively new field that is based on the use of lattices, which are geometrical structures that can be used to encode information in a way that is difficult for quantum computers to crack.</a:t>
            </a:r>
          </a:p>
          <a:p>
            <a:pPr lvl="2"/>
            <a:r>
              <a:rPr lang="en-US" b="0" i="0" dirty="0">
                <a:effectLst/>
                <a:latin typeface="Söhne"/>
              </a:rPr>
              <a:t>The most popular lattice-based cryptographic algorithm is the Learning With Errors (LWE) problem. </a:t>
            </a:r>
          </a:p>
          <a:p>
            <a:r>
              <a:rPr lang="en-US" b="1" i="0" dirty="0">
                <a:effectLst/>
                <a:latin typeface="Söhne"/>
              </a:rPr>
              <a:t>Another promising post-quantum cryptographic approach is </a:t>
            </a:r>
            <a:r>
              <a:rPr lang="en-US" b="1" i="0" u="sng" dirty="0">
                <a:effectLst/>
                <a:latin typeface="Söhne"/>
              </a:rPr>
              <a:t>multivariate polynomial cryptography</a:t>
            </a:r>
            <a:r>
              <a:rPr lang="en-US" b="1" i="0" dirty="0">
                <a:effectLst/>
                <a:latin typeface="Söhne"/>
              </a:rPr>
              <a:t>.</a:t>
            </a:r>
          </a:p>
          <a:p>
            <a:pPr lvl="2"/>
            <a:r>
              <a:rPr lang="en-US" b="0" i="0" dirty="0">
                <a:effectLst/>
                <a:latin typeface="Söhne"/>
              </a:rPr>
              <a:t>This uses the difficulty of solving non-linear equations to create hard problems for quantum computers.</a:t>
            </a:r>
          </a:p>
          <a:p>
            <a:pPr lvl="2"/>
            <a:r>
              <a:rPr lang="en-US" b="0" i="0" dirty="0">
                <a:effectLst/>
                <a:latin typeface="Söhne"/>
              </a:rPr>
              <a:t>One well known example of a multivariate polynomial cryptosystem is the Unbalanced Oil and Vinegar (UOV) cryptosystem.</a:t>
            </a:r>
            <a:endParaRPr lang="en-US" dirty="0"/>
          </a:p>
          <a:p>
            <a:r>
              <a:rPr lang="en-US" b="1" i="0" dirty="0">
                <a:effectLst/>
                <a:latin typeface="Söhne"/>
              </a:rPr>
              <a:t>A third post-quantum cryptographic approach to be considered is </a:t>
            </a:r>
            <a:r>
              <a:rPr lang="en-US" b="1" i="0" u="sng" dirty="0">
                <a:effectLst/>
                <a:latin typeface="Söhne"/>
              </a:rPr>
              <a:t>code-based cryptography</a:t>
            </a:r>
            <a:r>
              <a:rPr lang="en-US" b="1" i="0" dirty="0">
                <a:effectLst/>
                <a:latin typeface="Söhne"/>
              </a:rPr>
              <a:t>. </a:t>
            </a:r>
          </a:p>
          <a:p>
            <a:pPr lvl="2"/>
            <a:r>
              <a:rPr lang="en-US" b="0" i="0" dirty="0">
                <a:effectLst/>
                <a:latin typeface="Söhne"/>
              </a:rPr>
              <a:t>This approach uses error-correcting codes to create a hard problem for quantum computers.</a:t>
            </a:r>
          </a:p>
          <a:p>
            <a:pPr lvl="2"/>
            <a:r>
              <a:rPr lang="en-US" b="0" i="0" dirty="0">
                <a:effectLst/>
                <a:latin typeface="Söhne"/>
              </a:rPr>
              <a:t>The most prevalent examples of code-based cryptography include the Niederreiter Cryptosystem and the McEliece Cryptosystem.</a:t>
            </a:r>
          </a:p>
        </p:txBody>
      </p:sp>
      <p:pic>
        <p:nvPicPr>
          <p:cNvPr id="7" name="Picture 6">
            <a:extLst>
              <a:ext uri="{FF2B5EF4-FFF2-40B4-BE49-F238E27FC236}">
                <a16:creationId xmlns:a16="http://schemas.microsoft.com/office/drawing/2014/main" id="{FE4CAB73-4903-7E68-D1C2-BD6934B4EACC}"/>
              </a:ext>
            </a:extLst>
          </p:cNvPr>
          <p:cNvPicPr>
            <a:picLocks noChangeAspect="1"/>
          </p:cNvPicPr>
          <p:nvPr/>
        </p:nvPicPr>
        <p:blipFill>
          <a:blip r:embed="rId2"/>
          <a:stretch>
            <a:fillRect/>
          </a:stretch>
        </p:blipFill>
        <p:spPr>
          <a:xfrm>
            <a:off x="9818720" y="1794753"/>
            <a:ext cx="2307457" cy="2047574"/>
          </a:xfrm>
          <a:prstGeom prst="rect">
            <a:avLst/>
          </a:prstGeom>
          <a:effectLst>
            <a:outerShdw blurRad="50800" dist="38100" dir="5400000" algn="t" rotWithShape="0">
              <a:prstClr val="black">
                <a:alpha val="40000"/>
              </a:prstClr>
            </a:outerShdw>
          </a:effectLst>
        </p:spPr>
      </p:pic>
      <p:pic>
        <p:nvPicPr>
          <p:cNvPr id="4" name="Picture 3">
            <a:extLst>
              <a:ext uri="{FF2B5EF4-FFF2-40B4-BE49-F238E27FC236}">
                <a16:creationId xmlns:a16="http://schemas.microsoft.com/office/drawing/2014/main" id="{49252340-D53D-0461-B404-A94F54F9BEEC}"/>
              </a:ext>
            </a:extLst>
          </p:cNvPr>
          <p:cNvPicPr>
            <a:picLocks noChangeAspect="1"/>
          </p:cNvPicPr>
          <p:nvPr/>
        </p:nvPicPr>
        <p:blipFill>
          <a:blip r:embed="rId3"/>
          <a:stretch>
            <a:fillRect/>
          </a:stretch>
        </p:blipFill>
        <p:spPr>
          <a:xfrm>
            <a:off x="9598817" y="4817204"/>
            <a:ext cx="2527360" cy="946140"/>
          </a:xfrm>
          <a:prstGeom prst="rect">
            <a:avLst/>
          </a:prstGeom>
        </p:spPr>
      </p:pic>
    </p:spTree>
    <p:extLst>
      <p:ext uri="{BB962C8B-B14F-4D97-AF65-F5344CB8AC3E}">
        <p14:creationId xmlns:p14="http://schemas.microsoft.com/office/powerpoint/2010/main" val="291204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E0B2-0BBE-B312-1896-D25A5F9B6F91}"/>
              </a:ext>
            </a:extLst>
          </p:cNvPr>
          <p:cNvSpPr>
            <a:spLocks noGrp="1"/>
          </p:cNvSpPr>
          <p:nvPr>
            <p:ph type="title"/>
          </p:nvPr>
        </p:nvSpPr>
        <p:spPr>
          <a:xfrm>
            <a:off x="354572" y="401444"/>
            <a:ext cx="3801791" cy="1147875"/>
          </a:xfrm>
        </p:spPr>
        <p:txBody>
          <a:bodyPr anchor="t">
            <a:normAutofit fontScale="90000"/>
          </a:bodyPr>
          <a:lstStyle/>
          <a:p>
            <a:pPr>
              <a:lnSpc>
                <a:spcPct val="110000"/>
              </a:lnSpc>
            </a:pPr>
            <a:r>
              <a:rPr lang="en-US" sz="2700" dirty="0"/>
              <a:t>Code-Based PQC:</a:t>
            </a:r>
            <a:br>
              <a:rPr lang="en-US" sz="3200" dirty="0"/>
            </a:br>
            <a:r>
              <a:rPr lang="en-US" sz="3200" dirty="0"/>
              <a:t>The McEliece cryptosystem</a:t>
            </a:r>
          </a:p>
        </p:txBody>
      </p:sp>
      <p:sp>
        <p:nvSpPr>
          <p:cNvPr id="3" name="Content Placeholder 2">
            <a:extLst>
              <a:ext uri="{FF2B5EF4-FFF2-40B4-BE49-F238E27FC236}">
                <a16:creationId xmlns:a16="http://schemas.microsoft.com/office/drawing/2014/main" id="{F2B763D3-84E3-67E9-433E-7B39B4CA3D2E}"/>
              </a:ext>
            </a:extLst>
          </p:cNvPr>
          <p:cNvSpPr>
            <a:spLocks noGrp="1"/>
          </p:cNvSpPr>
          <p:nvPr>
            <p:ph idx="1"/>
          </p:nvPr>
        </p:nvSpPr>
        <p:spPr>
          <a:xfrm>
            <a:off x="4359074" y="401444"/>
            <a:ext cx="6606240" cy="5931094"/>
          </a:xfrm>
        </p:spPr>
        <p:txBody>
          <a:bodyPr>
            <a:normAutofit/>
          </a:bodyPr>
          <a:lstStyle/>
          <a:p>
            <a:pPr>
              <a:lnSpc>
                <a:spcPct val="110000"/>
              </a:lnSpc>
            </a:pPr>
            <a:r>
              <a:rPr lang="en-US" sz="1600" i="0" dirty="0">
                <a:effectLst/>
                <a:latin typeface="Söhne"/>
              </a:rPr>
              <a:t>The McEliece cryptosystem is a public-key encryption algorithm that was proposed in 1978 by Robert McEliece. It is based on the principle of error-correcting codes known as Goppa codes and is considered one of the most secure cryptosystems available today.</a:t>
            </a:r>
          </a:p>
          <a:p>
            <a:pPr>
              <a:lnSpc>
                <a:spcPct val="110000"/>
              </a:lnSpc>
            </a:pPr>
            <a:r>
              <a:rPr lang="en-US" sz="1600" i="0" dirty="0">
                <a:effectLst/>
                <a:latin typeface="Söhne"/>
              </a:rPr>
              <a:t>The McEliece encryption process involves encoding a message with a public </a:t>
            </a:r>
            <a:r>
              <a:rPr lang="en-US" sz="1600" dirty="0">
                <a:latin typeface="Söhne"/>
              </a:rPr>
              <a:t>key</a:t>
            </a:r>
            <a:r>
              <a:rPr lang="en-US" sz="1600" i="0" dirty="0">
                <a:effectLst/>
                <a:latin typeface="Söhne"/>
              </a:rPr>
              <a:t> and injecting it with errors before sending, while the decryption process involves </a:t>
            </a:r>
            <a:r>
              <a:rPr lang="en-US" sz="1600" dirty="0">
                <a:latin typeface="Söhne"/>
              </a:rPr>
              <a:t>correcting the errors and </a:t>
            </a:r>
            <a:r>
              <a:rPr lang="en-US" sz="1600" i="0" dirty="0">
                <a:effectLst/>
                <a:latin typeface="Söhne"/>
              </a:rPr>
              <a:t>decoding the encoded message with a private key that is generated by the user.</a:t>
            </a:r>
          </a:p>
          <a:p>
            <a:pPr lvl="1">
              <a:lnSpc>
                <a:spcPct val="110000"/>
              </a:lnSpc>
            </a:pPr>
            <a:r>
              <a:rPr lang="en-US" sz="1400" b="0" i="0" dirty="0">
                <a:effectLst/>
                <a:latin typeface="Söhne"/>
              </a:rPr>
              <a:t>The private key is a binary Goppa code, and the public key is a matrix generated from the Goppa code.</a:t>
            </a:r>
          </a:p>
          <a:p>
            <a:pPr lvl="1">
              <a:lnSpc>
                <a:spcPct val="110000"/>
              </a:lnSpc>
            </a:pPr>
            <a:r>
              <a:rPr lang="en-US" sz="1400" b="0" i="0" dirty="0">
                <a:effectLst/>
                <a:latin typeface="Söhne"/>
              </a:rPr>
              <a:t>The encryption process involves multiplying the message by the public key matrix and adding a random error vector.</a:t>
            </a:r>
          </a:p>
          <a:p>
            <a:pPr lvl="1">
              <a:lnSpc>
                <a:spcPct val="110000"/>
              </a:lnSpc>
            </a:pPr>
            <a:r>
              <a:rPr lang="en-US" sz="1400" b="0" i="0" dirty="0">
                <a:effectLst/>
                <a:latin typeface="Söhne"/>
              </a:rPr>
              <a:t>The resulting ciphertext can then be decrypted using the private key, which involves finding the syndrome of the received vector and decoding it using the Goppa code. </a:t>
            </a:r>
          </a:p>
          <a:p>
            <a:pPr lvl="2">
              <a:lnSpc>
                <a:spcPct val="110000"/>
              </a:lnSpc>
            </a:pPr>
            <a:r>
              <a:rPr lang="en-US" sz="1200" b="0" i="0" dirty="0">
                <a:effectLst/>
                <a:latin typeface="Söhne"/>
              </a:rPr>
              <a:t>The syndrome is basically a set of values that provide information about the errors that were introduced during the encryption process.</a:t>
            </a:r>
          </a:p>
          <a:p>
            <a:pPr>
              <a:lnSpc>
                <a:spcPct val="110000"/>
              </a:lnSpc>
            </a:pPr>
            <a:r>
              <a:rPr lang="en-US" sz="1600" b="0" i="0" dirty="0">
                <a:effectLst/>
                <a:latin typeface="Söhne"/>
              </a:rPr>
              <a:t>The security of the McEliece cryptosystem relies on the difficulty of decoding the Goppa code, which is believed to be a hard problem even for quantum computers.</a:t>
            </a:r>
            <a:endParaRPr lang="en-US" sz="2400" i="0" dirty="0">
              <a:effectLst/>
              <a:latin typeface="Söhne"/>
            </a:endParaRPr>
          </a:p>
        </p:txBody>
      </p:sp>
      <p:sp>
        <p:nvSpPr>
          <p:cNvPr id="12" name="Slide Number Placeholder 5">
            <a:extLst>
              <a:ext uri="{FF2B5EF4-FFF2-40B4-BE49-F238E27FC236}">
                <a16:creationId xmlns:a16="http://schemas.microsoft.com/office/drawing/2014/main" id="{AF593452-F6FC-438E-8CAA-228C57E92073}"/>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7</a:t>
            </a:fld>
            <a:endParaRPr lang="en-US"/>
          </a:p>
        </p:txBody>
      </p:sp>
      <p:pic>
        <p:nvPicPr>
          <p:cNvPr id="4" name="Picture 3">
            <a:extLst>
              <a:ext uri="{FF2B5EF4-FFF2-40B4-BE49-F238E27FC236}">
                <a16:creationId xmlns:a16="http://schemas.microsoft.com/office/drawing/2014/main" id="{19F73133-98A1-C636-C290-9E604BF40702}"/>
              </a:ext>
            </a:extLst>
          </p:cNvPr>
          <p:cNvPicPr>
            <a:picLocks noChangeAspect="1"/>
          </p:cNvPicPr>
          <p:nvPr/>
        </p:nvPicPr>
        <p:blipFill>
          <a:blip r:embed="rId2"/>
          <a:stretch>
            <a:fillRect/>
          </a:stretch>
        </p:blipFill>
        <p:spPr>
          <a:xfrm>
            <a:off x="896564" y="2042833"/>
            <a:ext cx="2240770" cy="4125054"/>
          </a:xfrm>
          <a:prstGeom prst="rect">
            <a:avLst/>
          </a:prstGeom>
        </p:spPr>
      </p:pic>
    </p:spTree>
    <p:extLst>
      <p:ext uri="{BB962C8B-B14F-4D97-AF65-F5344CB8AC3E}">
        <p14:creationId xmlns:p14="http://schemas.microsoft.com/office/powerpoint/2010/main" val="2733395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8E05-B9C9-76F9-4731-6FC6EE3A45A0}"/>
              </a:ext>
            </a:extLst>
          </p:cNvPr>
          <p:cNvSpPr>
            <a:spLocks noGrp="1"/>
          </p:cNvSpPr>
          <p:nvPr>
            <p:ph type="title"/>
          </p:nvPr>
        </p:nvSpPr>
        <p:spPr>
          <a:xfrm>
            <a:off x="647997" y="448573"/>
            <a:ext cx="10625229" cy="690572"/>
          </a:xfrm>
        </p:spPr>
        <p:txBody>
          <a:bodyPr/>
          <a:lstStyle/>
          <a:p>
            <a:r>
              <a:rPr lang="en-US" dirty="0"/>
              <a:t>McEliece in more detail</a:t>
            </a:r>
          </a:p>
        </p:txBody>
      </p:sp>
      <p:sp>
        <p:nvSpPr>
          <p:cNvPr id="3" name="Content Placeholder 2">
            <a:extLst>
              <a:ext uri="{FF2B5EF4-FFF2-40B4-BE49-F238E27FC236}">
                <a16:creationId xmlns:a16="http://schemas.microsoft.com/office/drawing/2014/main" id="{238BA707-E6C0-5E6C-DF55-C2A9777F1A41}"/>
              </a:ext>
            </a:extLst>
          </p:cNvPr>
          <p:cNvSpPr>
            <a:spLocks noGrp="1"/>
          </p:cNvSpPr>
          <p:nvPr>
            <p:ph idx="1"/>
          </p:nvPr>
        </p:nvSpPr>
        <p:spPr>
          <a:xfrm>
            <a:off x="652371" y="1698685"/>
            <a:ext cx="10620855" cy="4453082"/>
          </a:xfrm>
        </p:spPr>
        <p:txBody>
          <a:bodyPr>
            <a:normAutofit/>
          </a:bodyPr>
          <a:lstStyle/>
          <a:p>
            <a:r>
              <a:rPr lang="en-US" dirty="0">
                <a:latin typeface="Söhne"/>
              </a:rPr>
              <a:t>In the original McEliece cryptosystem published in 1978, McEliece suggested using a Goppa code of length 1024 with a dimension of 524, and correction capability of up to 50 errors.</a:t>
            </a:r>
          </a:p>
          <a:p>
            <a:pPr lvl="1"/>
            <a:r>
              <a:rPr lang="en-US" dirty="0">
                <a:latin typeface="Söhne"/>
              </a:rPr>
              <a:t>(n = 1024, k = 524, t = 50).</a:t>
            </a:r>
          </a:p>
          <a:p>
            <a:r>
              <a:rPr lang="en-US" dirty="0">
                <a:latin typeface="Söhne"/>
              </a:rPr>
              <a:t>Goppa code-based McEliece Cryptology with parameters n = 4096, k = 3844, t = 21 results in 121,086 bytes at the security level of 128 bits and is unbreakable by modern cryptographic standards.</a:t>
            </a:r>
          </a:p>
          <a:p>
            <a:r>
              <a:rPr lang="en-US" dirty="0">
                <a:latin typeface="Söhne"/>
              </a:rPr>
              <a:t>The main issue of the McEliece cryptosystem comes from the size of the Goppa code, leading to the cryptosystem being relatively slow in comparison to modern public-key cryptosystems when paired with current technologies. With future advancements in memory capabilities within computers and quantum computers, the McEliece cryptosystem will become more practical in use.</a:t>
            </a:r>
          </a:p>
        </p:txBody>
      </p:sp>
    </p:spTree>
    <p:extLst>
      <p:ext uri="{BB962C8B-B14F-4D97-AF65-F5344CB8AC3E}">
        <p14:creationId xmlns:p14="http://schemas.microsoft.com/office/powerpoint/2010/main" val="3592768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6720A-083D-E0F2-F077-40B945B43F4A}"/>
              </a:ext>
            </a:extLst>
          </p:cNvPr>
          <p:cNvPicPr>
            <a:picLocks noChangeAspect="1"/>
          </p:cNvPicPr>
          <p:nvPr/>
        </p:nvPicPr>
        <p:blipFill>
          <a:blip r:embed="rId2"/>
          <a:stretch>
            <a:fillRect/>
          </a:stretch>
        </p:blipFill>
        <p:spPr>
          <a:xfrm>
            <a:off x="9461654" y="3808927"/>
            <a:ext cx="2730346" cy="986356"/>
          </a:xfrm>
          <a:prstGeom prst="rect">
            <a:avLst/>
          </a:prstGeom>
        </p:spPr>
      </p:pic>
      <p:sp>
        <p:nvSpPr>
          <p:cNvPr id="2" name="Title 1">
            <a:extLst>
              <a:ext uri="{FF2B5EF4-FFF2-40B4-BE49-F238E27FC236}">
                <a16:creationId xmlns:a16="http://schemas.microsoft.com/office/drawing/2014/main" id="{41ADDAC1-707A-1DBC-5EA7-F80C2E51077E}"/>
              </a:ext>
            </a:extLst>
          </p:cNvPr>
          <p:cNvSpPr>
            <a:spLocks noGrp="1"/>
          </p:cNvSpPr>
          <p:nvPr>
            <p:ph type="title"/>
          </p:nvPr>
        </p:nvSpPr>
        <p:spPr>
          <a:xfrm>
            <a:off x="647997" y="285129"/>
            <a:ext cx="6667203" cy="700809"/>
          </a:xfrm>
        </p:spPr>
        <p:txBody>
          <a:bodyPr/>
          <a:lstStyle/>
          <a:p>
            <a:r>
              <a:rPr lang="en-US" dirty="0"/>
              <a:t>Alice and Bob example</a:t>
            </a:r>
          </a:p>
        </p:txBody>
      </p:sp>
      <p:sp>
        <p:nvSpPr>
          <p:cNvPr id="3" name="Content Placeholder 2">
            <a:extLst>
              <a:ext uri="{FF2B5EF4-FFF2-40B4-BE49-F238E27FC236}">
                <a16:creationId xmlns:a16="http://schemas.microsoft.com/office/drawing/2014/main" id="{611DFF44-A32A-A20A-9525-4C7AD258E632}"/>
              </a:ext>
            </a:extLst>
          </p:cNvPr>
          <p:cNvSpPr>
            <a:spLocks noGrp="1"/>
          </p:cNvSpPr>
          <p:nvPr>
            <p:ph idx="1"/>
          </p:nvPr>
        </p:nvSpPr>
        <p:spPr>
          <a:xfrm>
            <a:off x="38371" y="1098575"/>
            <a:ext cx="9423283" cy="5121564"/>
          </a:xfrm>
        </p:spPr>
        <p:txBody>
          <a:bodyPr>
            <a:normAutofit fontScale="70000" lnSpcReduction="20000"/>
          </a:bodyPr>
          <a:lstStyle/>
          <a:p>
            <a:r>
              <a:rPr lang="en-US" sz="2200" dirty="0">
                <a:latin typeface="Söhne"/>
              </a:rPr>
              <a:t>McEliece is </a:t>
            </a:r>
            <a:r>
              <a:rPr lang="en-US" sz="2200">
                <a:latin typeface="Söhne"/>
              </a:rPr>
              <a:t>a private </a:t>
            </a:r>
            <a:r>
              <a:rPr lang="en-US" sz="2200" dirty="0">
                <a:latin typeface="Söhne"/>
              </a:rPr>
              <a:t>key cryptosystem meaning that within an example where Alice wants to send Bob a message, Alice would encrypt her message using Bob’s public key. Bob then uses his private key to decrypt the message.</a:t>
            </a:r>
          </a:p>
          <a:p>
            <a:r>
              <a:rPr lang="en-US" sz="2200" dirty="0">
                <a:latin typeface="Söhne"/>
              </a:rPr>
              <a:t>1.) Bob creates his public and private keys.</a:t>
            </a:r>
          </a:p>
          <a:p>
            <a:pPr lvl="1"/>
            <a:r>
              <a:rPr lang="en-US" sz="2000" dirty="0">
                <a:latin typeface="Söhne"/>
              </a:rPr>
              <a:t>Using the McEliece cryptosystem, Bob would create a public key by specifying a Goppa polynomial, </a:t>
            </a:r>
            <a:r>
              <a:rPr lang="en-US" sz="2000" i="1" dirty="0">
                <a:latin typeface="Söhne"/>
              </a:rPr>
              <a:t>g</a:t>
            </a:r>
            <a:r>
              <a:rPr lang="en-US" sz="2000" dirty="0">
                <a:latin typeface="Söhne"/>
              </a:rPr>
              <a:t>(</a:t>
            </a:r>
            <a:r>
              <a:rPr lang="en-US" sz="2000" i="1" dirty="0">
                <a:latin typeface="Söhne"/>
              </a:rPr>
              <a:t>z</a:t>
            </a:r>
            <a:r>
              <a:rPr lang="en-US" sz="2000" dirty="0">
                <a:latin typeface="Söhne"/>
              </a:rPr>
              <a:t>) of degree </a:t>
            </a:r>
            <a:r>
              <a:rPr lang="en-US" sz="2000" i="1" dirty="0">
                <a:latin typeface="Söhne"/>
              </a:rPr>
              <a:t>t</a:t>
            </a:r>
            <a:r>
              <a:rPr lang="en-US" sz="2000" dirty="0">
                <a:latin typeface="Söhne"/>
              </a:rPr>
              <a:t>, before computing the generator matrix, </a:t>
            </a:r>
            <a:r>
              <a:rPr lang="en-US" sz="2000" i="1" dirty="0">
                <a:latin typeface="Söhne"/>
              </a:rPr>
              <a:t>G = k*n</a:t>
            </a:r>
            <a:r>
              <a:rPr lang="en-US" sz="2000" dirty="0">
                <a:latin typeface="Söhne"/>
              </a:rPr>
              <a:t>, of the Goppa code. Bob then chooses a random invertible matrix, </a:t>
            </a:r>
            <a:r>
              <a:rPr lang="en-US" sz="2000" i="1" dirty="0">
                <a:latin typeface="Söhne"/>
              </a:rPr>
              <a:t>S</a:t>
            </a:r>
            <a:r>
              <a:rPr lang="en-US" sz="2000" dirty="0">
                <a:latin typeface="Söhne"/>
              </a:rPr>
              <a:t>, and a random permutation matrix, </a:t>
            </a:r>
            <a:r>
              <a:rPr lang="en-US" sz="2000" i="1" dirty="0">
                <a:latin typeface="Söhne"/>
              </a:rPr>
              <a:t>P</a:t>
            </a:r>
            <a:r>
              <a:rPr lang="en-US" sz="2000" dirty="0">
                <a:latin typeface="Söhne"/>
              </a:rPr>
              <a:t>, using them to compute a modified generator matrix, </a:t>
            </a:r>
            <a:r>
              <a:rPr lang="en-US" sz="2000" i="1" dirty="0">
                <a:latin typeface="Söhne"/>
              </a:rPr>
              <a:t>G’</a:t>
            </a:r>
            <a:r>
              <a:rPr lang="en-US" sz="2000" dirty="0">
                <a:latin typeface="Söhne"/>
              </a:rPr>
              <a:t> = ((</a:t>
            </a:r>
            <a:r>
              <a:rPr lang="en-US" sz="2000" i="1" dirty="0">
                <a:latin typeface="Söhne"/>
              </a:rPr>
              <a:t>S</a:t>
            </a:r>
            <a:r>
              <a:rPr lang="en-US" sz="2000" dirty="0">
                <a:latin typeface="Söhne"/>
              </a:rPr>
              <a:t>)(</a:t>
            </a:r>
            <a:r>
              <a:rPr lang="en-US" sz="2000" i="1" dirty="0">
                <a:latin typeface="Söhne"/>
              </a:rPr>
              <a:t>G</a:t>
            </a:r>
            <a:r>
              <a:rPr lang="en-US" sz="2000" dirty="0">
                <a:latin typeface="Söhne"/>
              </a:rPr>
              <a:t>)(</a:t>
            </a:r>
            <a:r>
              <a:rPr lang="en-US" sz="2000" i="1" dirty="0">
                <a:latin typeface="Söhne"/>
              </a:rPr>
              <a:t>P</a:t>
            </a:r>
            <a:r>
              <a:rPr lang="en-US" sz="2000" dirty="0">
                <a:latin typeface="Söhne"/>
              </a:rPr>
              <a:t>)). Bob then publishes his public key consisting of (</a:t>
            </a:r>
            <a:r>
              <a:rPr lang="en-US" sz="2000" i="1" dirty="0">
                <a:latin typeface="Söhne"/>
              </a:rPr>
              <a:t>G</a:t>
            </a:r>
            <a:r>
              <a:rPr lang="en-US" sz="2000" dirty="0">
                <a:latin typeface="Söhne"/>
              </a:rPr>
              <a:t>’, </a:t>
            </a:r>
            <a:r>
              <a:rPr lang="en-US" sz="2000" i="1" dirty="0">
                <a:latin typeface="Söhne"/>
              </a:rPr>
              <a:t>t</a:t>
            </a:r>
            <a:r>
              <a:rPr lang="en-US" sz="2000" dirty="0">
                <a:latin typeface="Söhne"/>
              </a:rPr>
              <a:t>) while his private key consists of (</a:t>
            </a:r>
            <a:r>
              <a:rPr lang="en-US" sz="2000" i="1" dirty="0">
                <a:latin typeface="Söhne"/>
              </a:rPr>
              <a:t>S</a:t>
            </a:r>
            <a:r>
              <a:rPr lang="en-US" sz="2000" dirty="0">
                <a:latin typeface="Söhne"/>
              </a:rPr>
              <a:t>, </a:t>
            </a:r>
            <a:r>
              <a:rPr lang="en-US" sz="2000" i="1" dirty="0">
                <a:latin typeface="Söhne"/>
              </a:rPr>
              <a:t>G</a:t>
            </a:r>
            <a:r>
              <a:rPr lang="en-US" sz="2000" dirty="0">
                <a:latin typeface="Söhne"/>
              </a:rPr>
              <a:t>, </a:t>
            </a:r>
            <a:r>
              <a:rPr lang="en-US" sz="2000" i="1" dirty="0">
                <a:latin typeface="Söhne"/>
              </a:rPr>
              <a:t>P</a:t>
            </a:r>
            <a:r>
              <a:rPr lang="en-US" sz="2000" dirty="0">
                <a:latin typeface="Söhne"/>
              </a:rPr>
              <a:t>).</a:t>
            </a:r>
          </a:p>
          <a:p>
            <a:r>
              <a:rPr lang="en-US" sz="2200" dirty="0">
                <a:latin typeface="Söhne"/>
              </a:rPr>
              <a:t>2.) Alice encrypts her message with Bob’s public key.</a:t>
            </a:r>
          </a:p>
          <a:p>
            <a:pPr lvl="1"/>
            <a:r>
              <a:rPr lang="en-US" sz="2000" dirty="0">
                <a:latin typeface="Söhne"/>
              </a:rPr>
              <a:t>Alice takes her message, represented as binary string of bits, and encrypts the string into a codeword using Bob’s public key.</a:t>
            </a:r>
          </a:p>
          <a:p>
            <a:r>
              <a:rPr lang="en-US" sz="2200" dirty="0">
                <a:latin typeface="Söhne"/>
              </a:rPr>
              <a:t>3.) Alice adds errors to her encryption and sends the final encryption to Bob.</a:t>
            </a:r>
          </a:p>
          <a:p>
            <a:pPr lvl="1"/>
            <a:r>
              <a:rPr lang="en-US" sz="2000" dirty="0">
                <a:latin typeface="Söhne"/>
              </a:rPr>
              <a:t>Alice then chooses a random error vector with weight of </a:t>
            </a:r>
            <a:r>
              <a:rPr lang="en-US" sz="2000" i="1" dirty="0">
                <a:latin typeface="Söhne"/>
              </a:rPr>
              <a:t>t</a:t>
            </a:r>
            <a:r>
              <a:rPr lang="en-US" sz="2000" dirty="0">
                <a:latin typeface="Söhne"/>
              </a:rPr>
              <a:t> or less before adding it to the encryption and sending the final encryption with the code vector </a:t>
            </a:r>
            <a:r>
              <a:rPr lang="en-US" sz="2000" i="1" dirty="0">
                <a:latin typeface="Söhne"/>
              </a:rPr>
              <a:t>y</a:t>
            </a:r>
            <a:r>
              <a:rPr lang="en-US" sz="2000" dirty="0">
                <a:latin typeface="Söhne"/>
              </a:rPr>
              <a:t> = (</a:t>
            </a:r>
            <a:r>
              <a:rPr lang="en-US" sz="2000" i="1" dirty="0">
                <a:latin typeface="Söhne"/>
              </a:rPr>
              <a:t>x</a:t>
            </a:r>
            <a:r>
              <a:rPr lang="en-US" sz="2000" dirty="0">
                <a:latin typeface="Söhne"/>
              </a:rPr>
              <a:t>)(</a:t>
            </a:r>
            <a:r>
              <a:rPr lang="en-US" sz="2000" i="1" dirty="0">
                <a:latin typeface="Söhne"/>
              </a:rPr>
              <a:t>G’</a:t>
            </a:r>
            <a:r>
              <a:rPr lang="en-US" sz="2000" dirty="0">
                <a:latin typeface="Söhne"/>
              </a:rPr>
              <a:t>)+</a:t>
            </a:r>
            <a:r>
              <a:rPr lang="en-US" sz="2000" i="1" dirty="0">
                <a:latin typeface="Söhne"/>
              </a:rPr>
              <a:t>e</a:t>
            </a:r>
            <a:r>
              <a:rPr lang="en-US" sz="2000" dirty="0">
                <a:latin typeface="Söhne"/>
              </a:rPr>
              <a:t>.</a:t>
            </a:r>
          </a:p>
          <a:p>
            <a:r>
              <a:rPr lang="en-US" sz="2200" dirty="0">
                <a:latin typeface="Söhne"/>
              </a:rPr>
              <a:t>4.) The errors that were introduced during the encryption process are corrected, leaving the original codeword. This codeword is then used to calculate the plaintext by applying the inverse operation of the encoding process.</a:t>
            </a:r>
          </a:p>
          <a:p>
            <a:pPr lvl="1"/>
            <a:r>
              <a:rPr lang="en-US" sz="2000" dirty="0">
                <a:latin typeface="Söhne"/>
              </a:rPr>
              <a:t>Bob then uses his matrix, </a:t>
            </a:r>
            <a:r>
              <a:rPr lang="en-US" sz="2000" i="1" dirty="0">
                <a:latin typeface="Söhne"/>
              </a:rPr>
              <a:t>P</a:t>
            </a:r>
            <a:r>
              <a:rPr lang="en-US" sz="2000" dirty="0">
                <a:latin typeface="Söhne"/>
              </a:rPr>
              <a:t>, to calculate the code vector, </a:t>
            </a:r>
            <a:r>
              <a:rPr lang="en-US" sz="2000" i="1" dirty="0">
                <a:latin typeface="Söhne"/>
              </a:rPr>
              <a:t>y</a:t>
            </a:r>
            <a:r>
              <a:rPr lang="en-US" sz="2000" i="1" baseline="-25000" dirty="0">
                <a:latin typeface="Söhne"/>
              </a:rPr>
              <a:t>1</a:t>
            </a:r>
            <a:r>
              <a:rPr lang="en-US" sz="2000" dirty="0">
                <a:latin typeface="Söhne"/>
              </a:rPr>
              <a:t>= (</a:t>
            </a:r>
            <a:r>
              <a:rPr lang="en-US" sz="2000" i="1" dirty="0">
                <a:latin typeface="Söhne"/>
              </a:rPr>
              <a:t>y</a:t>
            </a:r>
            <a:r>
              <a:rPr lang="en-US" sz="2000" dirty="0">
                <a:latin typeface="Söhne"/>
              </a:rPr>
              <a:t>)(</a:t>
            </a:r>
            <a:r>
              <a:rPr lang="en-US" sz="2000" i="1" dirty="0">
                <a:latin typeface="Söhne"/>
              </a:rPr>
              <a:t>P</a:t>
            </a:r>
            <a:r>
              <a:rPr lang="en-US" sz="2000" i="1" baseline="30000" dirty="0">
                <a:latin typeface="Söhne"/>
              </a:rPr>
              <a:t>-1</a:t>
            </a:r>
            <a:r>
              <a:rPr lang="en-US" sz="2000" dirty="0">
                <a:latin typeface="Söhne"/>
              </a:rPr>
              <a:t>), before using the decoding algorithm for his Goppa code, </a:t>
            </a:r>
            <a:r>
              <a:rPr lang="en-US" sz="2000" i="1" dirty="0">
                <a:latin typeface="Söhne"/>
              </a:rPr>
              <a:t>G</a:t>
            </a:r>
            <a:r>
              <a:rPr lang="en-US" sz="2000" dirty="0">
                <a:latin typeface="Söhne"/>
              </a:rPr>
              <a:t>, to error correct </a:t>
            </a:r>
            <a:r>
              <a:rPr lang="en-US" sz="2000" i="1" dirty="0">
                <a:latin typeface="Söhne"/>
              </a:rPr>
              <a:t>y</a:t>
            </a:r>
            <a:r>
              <a:rPr lang="en-US" sz="2000" i="1" baseline="-25000" dirty="0">
                <a:latin typeface="Söhne"/>
              </a:rPr>
              <a:t>1</a:t>
            </a:r>
            <a:r>
              <a:rPr lang="en-US" sz="2000" dirty="0">
                <a:latin typeface="Söhne"/>
              </a:rPr>
              <a:t> into the codeword, </a:t>
            </a:r>
            <a:r>
              <a:rPr lang="en-US" sz="2000" i="1" dirty="0">
                <a:latin typeface="Söhne"/>
              </a:rPr>
              <a:t>x</a:t>
            </a:r>
            <a:r>
              <a:rPr lang="en-US" sz="2000" i="1" baseline="-25000" dirty="0">
                <a:latin typeface="Söhne"/>
              </a:rPr>
              <a:t>0</a:t>
            </a:r>
            <a:r>
              <a:rPr lang="en-US" sz="2000" dirty="0">
                <a:latin typeface="Söhne"/>
              </a:rPr>
              <a:t>, by finding the error-syndrome, </a:t>
            </a:r>
            <a:r>
              <a:rPr lang="en-US" sz="2000" i="1" dirty="0">
                <a:latin typeface="Söhne"/>
              </a:rPr>
              <a:t>e</a:t>
            </a:r>
            <a:r>
              <a:rPr lang="en-US" sz="2000" dirty="0">
                <a:latin typeface="Söhne"/>
              </a:rPr>
              <a:t>’. Since Bob already knows the value of </a:t>
            </a:r>
            <a:r>
              <a:rPr lang="en-US" sz="2000" i="1" dirty="0">
                <a:latin typeface="Söhne"/>
              </a:rPr>
              <a:t>S</a:t>
            </a:r>
            <a:r>
              <a:rPr lang="en-US" sz="2000" i="1" baseline="30000" dirty="0">
                <a:latin typeface="Söhne"/>
              </a:rPr>
              <a:t>-1</a:t>
            </a:r>
            <a:r>
              <a:rPr lang="en-US" sz="2000" dirty="0">
                <a:latin typeface="Söhne"/>
              </a:rPr>
              <a:t>, he can calculate Alice’s message </a:t>
            </a:r>
            <a:r>
              <a:rPr lang="en-US" sz="2000" i="1" dirty="0">
                <a:latin typeface="Söhne"/>
              </a:rPr>
              <a:t>x</a:t>
            </a:r>
            <a:r>
              <a:rPr lang="en-US" sz="2000" dirty="0">
                <a:latin typeface="Söhne"/>
              </a:rPr>
              <a:t> = </a:t>
            </a:r>
            <a:r>
              <a:rPr lang="en-US" sz="2000" i="1" dirty="0">
                <a:latin typeface="Söhne"/>
              </a:rPr>
              <a:t>x</a:t>
            </a:r>
            <a:r>
              <a:rPr lang="en-US" sz="2000" i="1" baseline="-25000" dirty="0">
                <a:latin typeface="Söhne"/>
              </a:rPr>
              <a:t>0</a:t>
            </a:r>
            <a:r>
              <a:rPr lang="en-US" sz="2000" i="1" dirty="0">
                <a:latin typeface="Söhne"/>
              </a:rPr>
              <a:t>S</a:t>
            </a:r>
            <a:r>
              <a:rPr lang="en-US" sz="2000" i="1" baseline="30000" dirty="0">
                <a:latin typeface="Söhne"/>
              </a:rPr>
              <a:t>-1</a:t>
            </a:r>
            <a:r>
              <a:rPr lang="en-US" sz="2000" dirty="0">
                <a:latin typeface="Söhne"/>
              </a:rPr>
              <a:t>.</a:t>
            </a:r>
          </a:p>
          <a:p>
            <a:endParaRPr lang="en-US" dirty="0"/>
          </a:p>
        </p:txBody>
      </p:sp>
      <p:pic>
        <p:nvPicPr>
          <p:cNvPr id="4" name="Picture 3">
            <a:extLst>
              <a:ext uri="{FF2B5EF4-FFF2-40B4-BE49-F238E27FC236}">
                <a16:creationId xmlns:a16="http://schemas.microsoft.com/office/drawing/2014/main" id="{52BF5D53-940C-6922-1680-C37BD91080BC}"/>
              </a:ext>
            </a:extLst>
          </p:cNvPr>
          <p:cNvPicPr>
            <a:picLocks noChangeAspect="1"/>
          </p:cNvPicPr>
          <p:nvPr/>
        </p:nvPicPr>
        <p:blipFill>
          <a:blip r:embed="rId3"/>
          <a:stretch>
            <a:fillRect/>
          </a:stretch>
        </p:blipFill>
        <p:spPr>
          <a:xfrm>
            <a:off x="10752552" y="2961688"/>
            <a:ext cx="1439448" cy="533089"/>
          </a:xfrm>
          <a:prstGeom prst="rect">
            <a:avLst/>
          </a:prstGeom>
        </p:spPr>
      </p:pic>
      <p:pic>
        <p:nvPicPr>
          <p:cNvPr id="5" name="Picture 4">
            <a:extLst>
              <a:ext uri="{FF2B5EF4-FFF2-40B4-BE49-F238E27FC236}">
                <a16:creationId xmlns:a16="http://schemas.microsoft.com/office/drawing/2014/main" id="{EAAC6812-1269-3DF8-ECCB-B2BBFF9B765A}"/>
              </a:ext>
            </a:extLst>
          </p:cNvPr>
          <p:cNvPicPr>
            <a:picLocks noChangeAspect="1"/>
          </p:cNvPicPr>
          <p:nvPr/>
        </p:nvPicPr>
        <p:blipFill>
          <a:blip r:embed="rId4"/>
          <a:stretch>
            <a:fillRect/>
          </a:stretch>
        </p:blipFill>
        <p:spPr>
          <a:xfrm>
            <a:off x="9181741" y="2714048"/>
            <a:ext cx="1484625" cy="986356"/>
          </a:xfrm>
          <a:prstGeom prst="rect">
            <a:avLst/>
          </a:prstGeom>
        </p:spPr>
      </p:pic>
      <p:pic>
        <p:nvPicPr>
          <p:cNvPr id="7" name="Picture 6">
            <a:extLst>
              <a:ext uri="{FF2B5EF4-FFF2-40B4-BE49-F238E27FC236}">
                <a16:creationId xmlns:a16="http://schemas.microsoft.com/office/drawing/2014/main" id="{4DC9B88A-C165-44A0-5DB6-9E9D67C170A2}"/>
              </a:ext>
            </a:extLst>
          </p:cNvPr>
          <p:cNvPicPr>
            <a:picLocks noChangeAspect="1"/>
          </p:cNvPicPr>
          <p:nvPr/>
        </p:nvPicPr>
        <p:blipFill>
          <a:blip r:embed="rId5"/>
          <a:stretch>
            <a:fillRect/>
          </a:stretch>
        </p:blipFill>
        <p:spPr>
          <a:xfrm>
            <a:off x="9461653" y="5198309"/>
            <a:ext cx="2731949" cy="1455013"/>
          </a:xfrm>
          <a:prstGeom prst="rect">
            <a:avLst/>
          </a:prstGeom>
        </p:spPr>
      </p:pic>
      <p:pic>
        <p:nvPicPr>
          <p:cNvPr id="8" name="Picture 7">
            <a:extLst>
              <a:ext uri="{FF2B5EF4-FFF2-40B4-BE49-F238E27FC236}">
                <a16:creationId xmlns:a16="http://schemas.microsoft.com/office/drawing/2014/main" id="{38EDA883-6AB4-9D9D-9FC0-95E696D16DB9}"/>
              </a:ext>
            </a:extLst>
          </p:cNvPr>
          <p:cNvPicPr>
            <a:picLocks noChangeAspect="1"/>
          </p:cNvPicPr>
          <p:nvPr/>
        </p:nvPicPr>
        <p:blipFill>
          <a:blip r:embed="rId6"/>
          <a:stretch>
            <a:fillRect/>
          </a:stretch>
        </p:blipFill>
        <p:spPr>
          <a:xfrm>
            <a:off x="7105599" y="5745249"/>
            <a:ext cx="2038401" cy="1112751"/>
          </a:xfrm>
          <a:prstGeom prst="rect">
            <a:avLst/>
          </a:prstGeom>
        </p:spPr>
      </p:pic>
      <p:sp>
        <p:nvSpPr>
          <p:cNvPr id="9" name="TextBox 8">
            <a:extLst>
              <a:ext uri="{FF2B5EF4-FFF2-40B4-BE49-F238E27FC236}">
                <a16:creationId xmlns:a16="http://schemas.microsoft.com/office/drawing/2014/main" id="{661F4E50-B4B3-39A3-9A6C-6843EB3568BE}"/>
              </a:ext>
            </a:extLst>
          </p:cNvPr>
          <p:cNvSpPr txBox="1"/>
          <p:nvPr/>
        </p:nvSpPr>
        <p:spPr>
          <a:xfrm>
            <a:off x="9419572" y="2198194"/>
            <a:ext cx="2665959" cy="430887"/>
          </a:xfrm>
          <a:prstGeom prst="rect">
            <a:avLst/>
          </a:prstGeom>
          <a:noFill/>
        </p:spPr>
        <p:txBody>
          <a:bodyPr wrap="square" rtlCol="0">
            <a:spAutoFit/>
          </a:bodyPr>
          <a:lstStyle/>
          <a:p>
            <a:pPr algn="ctr"/>
            <a:r>
              <a:rPr lang="en-US" sz="1100" b="1" i="1" dirty="0"/>
              <a:t>Examples of matrixes and calculations from codingninjas.com:</a:t>
            </a:r>
          </a:p>
        </p:txBody>
      </p:sp>
      <p:sp>
        <p:nvSpPr>
          <p:cNvPr id="10" name="TextBox 9">
            <a:extLst>
              <a:ext uri="{FF2B5EF4-FFF2-40B4-BE49-F238E27FC236}">
                <a16:creationId xmlns:a16="http://schemas.microsoft.com/office/drawing/2014/main" id="{F73DD969-E9F4-0A3E-4B36-F360C8FDF11A}"/>
              </a:ext>
            </a:extLst>
          </p:cNvPr>
          <p:cNvSpPr txBox="1"/>
          <p:nvPr/>
        </p:nvSpPr>
        <p:spPr>
          <a:xfrm>
            <a:off x="9901381" y="3916218"/>
            <a:ext cx="251992" cy="276999"/>
          </a:xfrm>
          <a:prstGeom prst="rect">
            <a:avLst/>
          </a:prstGeom>
          <a:noFill/>
        </p:spPr>
        <p:txBody>
          <a:bodyPr wrap="none" rtlCol="0">
            <a:spAutoFit/>
          </a:bodyPr>
          <a:lstStyle/>
          <a:p>
            <a:r>
              <a:rPr lang="en-US" sz="1200" i="1" dirty="0">
                <a:latin typeface="Söhne"/>
              </a:rPr>
              <a:t>x</a:t>
            </a:r>
          </a:p>
        </p:txBody>
      </p:sp>
      <p:sp>
        <p:nvSpPr>
          <p:cNvPr id="11" name="TextBox 10">
            <a:extLst>
              <a:ext uri="{FF2B5EF4-FFF2-40B4-BE49-F238E27FC236}">
                <a16:creationId xmlns:a16="http://schemas.microsoft.com/office/drawing/2014/main" id="{53214E36-E5D4-5018-E1FB-B32AB6C074AD}"/>
              </a:ext>
            </a:extLst>
          </p:cNvPr>
          <p:cNvSpPr txBox="1"/>
          <p:nvPr/>
        </p:nvSpPr>
        <p:spPr>
          <a:xfrm>
            <a:off x="10666366" y="3696290"/>
            <a:ext cx="320922" cy="276999"/>
          </a:xfrm>
          <a:prstGeom prst="rect">
            <a:avLst/>
          </a:prstGeom>
          <a:noFill/>
        </p:spPr>
        <p:txBody>
          <a:bodyPr wrap="none" rtlCol="0">
            <a:spAutoFit/>
          </a:bodyPr>
          <a:lstStyle/>
          <a:p>
            <a:r>
              <a:rPr lang="en-US" sz="1200" i="1" dirty="0">
                <a:latin typeface="Söhne"/>
              </a:rPr>
              <a:t>G’</a:t>
            </a:r>
          </a:p>
        </p:txBody>
      </p:sp>
      <p:sp>
        <p:nvSpPr>
          <p:cNvPr id="12" name="TextBox 11">
            <a:extLst>
              <a:ext uri="{FF2B5EF4-FFF2-40B4-BE49-F238E27FC236}">
                <a16:creationId xmlns:a16="http://schemas.microsoft.com/office/drawing/2014/main" id="{0AD72E1B-66C0-EFE9-98FB-2819FD33D6F9}"/>
              </a:ext>
            </a:extLst>
          </p:cNvPr>
          <p:cNvSpPr txBox="1"/>
          <p:nvPr/>
        </p:nvSpPr>
        <p:spPr>
          <a:xfrm>
            <a:off x="11682657" y="3916217"/>
            <a:ext cx="258404" cy="276999"/>
          </a:xfrm>
          <a:prstGeom prst="rect">
            <a:avLst/>
          </a:prstGeom>
          <a:noFill/>
        </p:spPr>
        <p:txBody>
          <a:bodyPr wrap="none" rtlCol="0">
            <a:spAutoFit/>
          </a:bodyPr>
          <a:lstStyle/>
          <a:p>
            <a:r>
              <a:rPr lang="en-US" sz="1200" i="1" dirty="0">
                <a:latin typeface="Söhne"/>
              </a:rPr>
              <a:t>e</a:t>
            </a:r>
          </a:p>
        </p:txBody>
      </p:sp>
      <p:sp>
        <p:nvSpPr>
          <p:cNvPr id="13" name="TextBox 12">
            <a:extLst>
              <a:ext uri="{FF2B5EF4-FFF2-40B4-BE49-F238E27FC236}">
                <a16:creationId xmlns:a16="http://schemas.microsoft.com/office/drawing/2014/main" id="{2D4641AF-9628-E478-3E3C-F0829CB1F832}"/>
              </a:ext>
            </a:extLst>
          </p:cNvPr>
          <p:cNvSpPr txBox="1"/>
          <p:nvPr/>
        </p:nvSpPr>
        <p:spPr>
          <a:xfrm>
            <a:off x="9171841" y="37591"/>
            <a:ext cx="2981788" cy="2123658"/>
          </a:xfrm>
          <a:prstGeom prst="rect">
            <a:avLst/>
          </a:prstGeom>
          <a:noFill/>
        </p:spPr>
        <p:txBody>
          <a:bodyPr wrap="square" rtlCol="0">
            <a:spAutoFit/>
          </a:bodyPr>
          <a:lstStyle/>
          <a:p>
            <a:r>
              <a:rPr lang="en-US" sz="1100" b="1" dirty="0">
                <a:latin typeface="Söhne"/>
              </a:rPr>
              <a:t>                    </a:t>
            </a:r>
            <a:r>
              <a:rPr lang="en-US" sz="1100" b="1" u="sng" dirty="0">
                <a:latin typeface="Söhne"/>
              </a:rPr>
              <a:t>Key</a:t>
            </a:r>
            <a:r>
              <a:rPr lang="en-US" sz="1100" b="1" dirty="0">
                <a:latin typeface="Söhne"/>
              </a:rPr>
              <a:t>:</a:t>
            </a:r>
          </a:p>
          <a:p>
            <a:r>
              <a:rPr lang="en-US" sz="1100" b="1" dirty="0">
                <a:latin typeface="Söhne"/>
              </a:rPr>
              <a:t>e = Random Error Vector</a:t>
            </a:r>
          </a:p>
          <a:p>
            <a:r>
              <a:rPr lang="en-US" sz="1100" b="1" dirty="0">
                <a:latin typeface="Söhne"/>
              </a:rPr>
              <a:t>e’ = Error-Syndrome</a:t>
            </a:r>
          </a:p>
          <a:p>
            <a:r>
              <a:rPr lang="en-US" sz="1100" b="1" dirty="0">
                <a:latin typeface="Söhne"/>
              </a:rPr>
              <a:t>G = Generator Matrix</a:t>
            </a:r>
          </a:p>
          <a:p>
            <a:r>
              <a:rPr lang="en-US" sz="1100" b="1" dirty="0">
                <a:latin typeface="Söhne"/>
              </a:rPr>
              <a:t>G’ = Modified Generator Matrix</a:t>
            </a:r>
          </a:p>
          <a:p>
            <a:r>
              <a:rPr lang="en-US" sz="1100" b="1" dirty="0">
                <a:latin typeface="Söhne"/>
              </a:rPr>
              <a:t>P = Random Permutation Matrix</a:t>
            </a:r>
            <a:br>
              <a:rPr lang="en-US" sz="1100" b="1" dirty="0">
                <a:latin typeface="Söhne"/>
              </a:rPr>
            </a:br>
            <a:r>
              <a:rPr lang="en-US" sz="1100" b="1" dirty="0">
                <a:latin typeface="Söhne"/>
              </a:rPr>
              <a:t>S = Random Invertible Matrix</a:t>
            </a:r>
          </a:p>
          <a:p>
            <a:r>
              <a:rPr lang="en-US" sz="1100" b="1" dirty="0">
                <a:latin typeface="Söhne"/>
              </a:rPr>
              <a:t>t = Max Number of Errors</a:t>
            </a:r>
          </a:p>
          <a:p>
            <a:r>
              <a:rPr lang="en-US" sz="1100" b="1" dirty="0">
                <a:latin typeface="Söhne"/>
              </a:rPr>
              <a:t>x = Binary String Representation of Plaintext</a:t>
            </a:r>
          </a:p>
          <a:p>
            <a:r>
              <a:rPr lang="en-US" sz="1100" b="1" dirty="0">
                <a:latin typeface="Söhne"/>
              </a:rPr>
              <a:t>x</a:t>
            </a:r>
            <a:r>
              <a:rPr lang="en-US" sz="1100" b="1" baseline="-25000" dirty="0">
                <a:latin typeface="Söhne"/>
              </a:rPr>
              <a:t>0</a:t>
            </a:r>
            <a:r>
              <a:rPr lang="en-US" sz="1100" b="1" dirty="0">
                <a:latin typeface="Söhne"/>
              </a:rPr>
              <a:t> = Codeword from error-correction process</a:t>
            </a:r>
          </a:p>
          <a:p>
            <a:r>
              <a:rPr lang="en-US" sz="1100" b="1" dirty="0">
                <a:latin typeface="Söhne"/>
              </a:rPr>
              <a:t>y = Code vector from encryption process</a:t>
            </a:r>
          </a:p>
          <a:p>
            <a:r>
              <a:rPr lang="en-US" sz="1100" b="1" dirty="0">
                <a:latin typeface="Söhne"/>
              </a:rPr>
              <a:t>y</a:t>
            </a:r>
            <a:r>
              <a:rPr lang="en-US" sz="1100" b="1" baseline="-25000" dirty="0">
                <a:latin typeface="Söhne"/>
              </a:rPr>
              <a:t>1</a:t>
            </a:r>
            <a:r>
              <a:rPr lang="en-US" sz="1100" b="1" dirty="0">
                <a:latin typeface="Söhne"/>
              </a:rPr>
              <a:t> = Code vector from decryption process</a:t>
            </a:r>
          </a:p>
        </p:txBody>
      </p:sp>
      <p:sp>
        <p:nvSpPr>
          <p:cNvPr id="14" name="TextBox 13">
            <a:extLst>
              <a:ext uri="{FF2B5EF4-FFF2-40B4-BE49-F238E27FC236}">
                <a16:creationId xmlns:a16="http://schemas.microsoft.com/office/drawing/2014/main" id="{72B516D5-B365-204B-7B71-431AE7BFFACA}"/>
              </a:ext>
            </a:extLst>
          </p:cNvPr>
          <p:cNvSpPr txBox="1"/>
          <p:nvPr/>
        </p:nvSpPr>
        <p:spPr>
          <a:xfrm>
            <a:off x="10189358" y="5606749"/>
            <a:ext cx="255198" cy="276999"/>
          </a:xfrm>
          <a:prstGeom prst="rect">
            <a:avLst/>
          </a:prstGeom>
          <a:noFill/>
        </p:spPr>
        <p:txBody>
          <a:bodyPr wrap="none" rtlCol="0">
            <a:spAutoFit/>
          </a:bodyPr>
          <a:lstStyle/>
          <a:p>
            <a:r>
              <a:rPr lang="en-US" sz="1200" i="1" dirty="0">
                <a:latin typeface="Söhne"/>
              </a:rPr>
              <a:t>y</a:t>
            </a:r>
          </a:p>
        </p:txBody>
      </p:sp>
      <p:sp>
        <p:nvSpPr>
          <p:cNvPr id="15" name="TextBox 14">
            <a:extLst>
              <a:ext uri="{FF2B5EF4-FFF2-40B4-BE49-F238E27FC236}">
                <a16:creationId xmlns:a16="http://schemas.microsoft.com/office/drawing/2014/main" id="{919BE02A-185D-A46D-B2F1-C9B896759A26}"/>
              </a:ext>
            </a:extLst>
          </p:cNvPr>
          <p:cNvSpPr txBox="1"/>
          <p:nvPr/>
        </p:nvSpPr>
        <p:spPr>
          <a:xfrm>
            <a:off x="11334485" y="5138960"/>
            <a:ext cx="348172" cy="276999"/>
          </a:xfrm>
          <a:prstGeom prst="rect">
            <a:avLst/>
          </a:prstGeom>
          <a:noFill/>
        </p:spPr>
        <p:txBody>
          <a:bodyPr wrap="none" rtlCol="0">
            <a:spAutoFit/>
          </a:bodyPr>
          <a:lstStyle/>
          <a:p>
            <a:r>
              <a:rPr lang="en-US" sz="1200" i="1" dirty="0">
                <a:latin typeface="Söhne"/>
              </a:rPr>
              <a:t>P</a:t>
            </a:r>
            <a:r>
              <a:rPr lang="en-US" sz="1200" i="1" baseline="30000" dirty="0">
                <a:latin typeface="Söhne"/>
              </a:rPr>
              <a:t>-1</a:t>
            </a:r>
            <a:endParaRPr lang="en-US" sz="1200" i="1" dirty="0">
              <a:latin typeface="Söhne"/>
            </a:endParaRPr>
          </a:p>
        </p:txBody>
      </p:sp>
      <p:sp>
        <p:nvSpPr>
          <p:cNvPr id="16" name="TextBox 15">
            <a:extLst>
              <a:ext uri="{FF2B5EF4-FFF2-40B4-BE49-F238E27FC236}">
                <a16:creationId xmlns:a16="http://schemas.microsoft.com/office/drawing/2014/main" id="{B593EF3A-791E-48D9-8993-F88AA8646D46}"/>
              </a:ext>
            </a:extLst>
          </p:cNvPr>
          <p:cNvSpPr txBox="1"/>
          <p:nvPr/>
        </p:nvSpPr>
        <p:spPr>
          <a:xfrm>
            <a:off x="7718630" y="5943140"/>
            <a:ext cx="303288" cy="276999"/>
          </a:xfrm>
          <a:prstGeom prst="rect">
            <a:avLst/>
          </a:prstGeom>
          <a:noFill/>
        </p:spPr>
        <p:txBody>
          <a:bodyPr wrap="none" rtlCol="0">
            <a:spAutoFit/>
          </a:bodyPr>
          <a:lstStyle/>
          <a:p>
            <a:r>
              <a:rPr lang="en-US" sz="1200" i="1" dirty="0">
                <a:latin typeface="Söhne"/>
              </a:rPr>
              <a:t>x</a:t>
            </a:r>
            <a:r>
              <a:rPr lang="en-US" sz="1200" i="1" baseline="-25000" dirty="0">
                <a:latin typeface="Söhne"/>
              </a:rPr>
              <a:t>0</a:t>
            </a:r>
            <a:endParaRPr lang="en-US" sz="1200" i="1" dirty="0">
              <a:latin typeface="Söhne"/>
            </a:endParaRPr>
          </a:p>
        </p:txBody>
      </p:sp>
      <p:sp>
        <p:nvSpPr>
          <p:cNvPr id="17" name="TextBox 16">
            <a:extLst>
              <a:ext uri="{FF2B5EF4-FFF2-40B4-BE49-F238E27FC236}">
                <a16:creationId xmlns:a16="http://schemas.microsoft.com/office/drawing/2014/main" id="{CF0EB6DB-2E61-8111-7D33-4072D96EEBF5}"/>
              </a:ext>
            </a:extLst>
          </p:cNvPr>
          <p:cNvSpPr txBox="1"/>
          <p:nvPr/>
        </p:nvSpPr>
        <p:spPr>
          <a:xfrm>
            <a:off x="8498688" y="5741879"/>
            <a:ext cx="336952" cy="276999"/>
          </a:xfrm>
          <a:prstGeom prst="rect">
            <a:avLst/>
          </a:prstGeom>
          <a:noFill/>
        </p:spPr>
        <p:txBody>
          <a:bodyPr wrap="none" rtlCol="0">
            <a:spAutoFit/>
          </a:bodyPr>
          <a:lstStyle/>
          <a:p>
            <a:r>
              <a:rPr lang="en-US" sz="1200" i="1" dirty="0">
                <a:latin typeface="Söhne"/>
              </a:rPr>
              <a:t>S</a:t>
            </a:r>
            <a:r>
              <a:rPr lang="en-US" sz="1200" i="1" baseline="30000" dirty="0">
                <a:latin typeface="Söhne"/>
              </a:rPr>
              <a:t>-1</a:t>
            </a:r>
            <a:endParaRPr lang="en-US" sz="1200" i="1" dirty="0">
              <a:latin typeface="Söhne"/>
            </a:endParaRPr>
          </a:p>
        </p:txBody>
      </p:sp>
    </p:spTree>
    <p:extLst>
      <p:ext uri="{BB962C8B-B14F-4D97-AF65-F5344CB8AC3E}">
        <p14:creationId xmlns:p14="http://schemas.microsoft.com/office/powerpoint/2010/main" val="1158927156"/>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F1833"/>
      </a:dk2>
      <a:lt2>
        <a:srgbClr val="F0F3F2"/>
      </a:lt2>
      <a:accent1>
        <a:srgbClr val="E72983"/>
      </a:accent1>
      <a:accent2>
        <a:srgbClr val="D517C0"/>
      </a:accent2>
      <a:accent3>
        <a:srgbClr val="AD29E7"/>
      </a:accent3>
      <a:accent4>
        <a:srgbClr val="501DD6"/>
      </a:accent4>
      <a:accent5>
        <a:srgbClr val="2943E7"/>
      </a:accent5>
      <a:accent6>
        <a:srgbClr val="1781D5"/>
      </a:accent6>
      <a:hlink>
        <a:srgbClr val="433F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1503</TotalTime>
  <Words>2771</Words>
  <Application>Microsoft Office PowerPoint</Application>
  <PresentationFormat>Widescreen</PresentationFormat>
  <Paragraphs>139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Grandview</vt:lpstr>
      <vt:lpstr>Grandview Display</vt:lpstr>
      <vt:lpstr>Söhne</vt:lpstr>
      <vt:lpstr>Times New Roman</vt:lpstr>
      <vt:lpstr>CitationVTI</vt:lpstr>
      <vt:lpstr>Post Quantum Cryptography</vt:lpstr>
      <vt:lpstr>Brief Intro TO Quantum Computing</vt:lpstr>
      <vt:lpstr>What is Post-quantum cryptography?</vt:lpstr>
      <vt:lpstr>Current Cryptographic Standards: The “Big Three” </vt:lpstr>
      <vt:lpstr>The impact of quantum computers on modern computing is significant, particularly in the field of cryptography. </vt:lpstr>
      <vt:lpstr>Potential Candidates for securing a post quantum computing world</vt:lpstr>
      <vt:lpstr>Code-Based PQC: The McEliece cryptosystem</vt:lpstr>
      <vt:lpstr>McEliece in more detail</vt:lpstr>
      <vt:lpstr>Alice and Bob example</vt:lpstr>
      <vt:lpstr>Implementing McEliece using bouncy castle in java</vt:lpstr>
      <vt:lpstr>Java code test Results &amp; Conclusions</vt:lpstr>
      <vt:lpstr>test Conclusions Cont...</vt:lpstr>
      <vt:lpstr>The Challenges halting quantum computing</vt:lpstr>
      <vt:lpstr>In Conclusion,</vt:lpstr>
      <vt:lpstr>References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 Quantum Cryptography</dc:title>
  <dc:creator>Brandon LaPointe</dc:creator>
  <cp:lastModifiedBy>Brandon LaPointe</cp:lastModifiedBy>
  <cp:revision>13</cp:revision>
  <dcterms:created xsi:type="dcterms:W3CDTF">2023-04-16T20:01:19Z</dcterms:created>
  <dcterms:modified xsi:type="dcterms:W3CDTF">2023-05-03T02:54:53Z</dcterms:modified>
</cp:coreProperties>
</file>